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</p:sldMasterIdLst>
  <p:notesMasterIdLst>
    <p:notesMasterId r:id="rId31"/>
  </p:notesMasterIdLst>
  <p:sldIdLst>
    <p:sldId id="257" r:id="rId2"/>
    <p:sldId id="258" r:id="rId3"/>
    <p:sldId id="259" r:id="rId4"/>
    <p:sldId id="260" r:id="rId5"/>
    <p:sldId id="261" r:id="rId6"/>
    <p:sldId id="288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9" r:id="rId27"/>
    <p:sldId id="284" r:id="rId28"/>
    <p:sldId id="285" r:id="rId29"/>
    <p:sldId id="286" r:id="rId30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B90AEF6-BCB4-474C-B7EC-0147F09CAF7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71278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9E88167-3820-42E3-B24C-080297DE2482}" type="slidenum">
              <a:rPr lang="pt-BR" altLang="pt-BR" smtClean="0"/>
              <a:pPr eaLnBrk="1" hangingPunct="1"/>
              <a:t>1</a:t>
            </a:fld>
            <a:endParaRPr lang="pt-BR" altLang="pt-BR" smtClean="0"/>
          </a:p>
        </p:txBody>
      </p:sp>
      <p:sp>
        <p:nvSpPr>
          <p:cNvPr id="327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C29ED2D5-8C8C-48FA-AB81-1E666E1DFAC9}" type="slidenum">
              <a:rPr lang="pt-BR" altLang="pt-BR" sz="1200"/>
              <a:pPr algn="r" eaLnBrk="1" hangingPunct="1"/>
              <a:t>1</a:t>
            </a:fld>
            <a:endParaRPr lang="pt-BR" altLang="pt-BR" sz="1200"/>
          </a:p>
        </p:txBody>
      </p:sp>
      <p:sp>
        <p:nvSpPr>
          <p:cNvPr id="327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2333A96-FB7B-4F64-95F2-EC3E46D8A70E}" type="slidenum">
              <a:rPr lang="pt-BR" altLang="pt-BR" smtClean="0"/>
              <a:pPr eaLnBrk="1" hangingPunct="1"/>
              <a:t>22</a:t>
            </a:fld>
            <a:endParaRPr lang="pt-BR" altLang="pt-BR" smtClean="0"/>
          </a:p>
        </p:txBody>
      </p:sp>
      <p:sp>
        <p:nvSpPr>
          <p:cNvPr id="4198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258EF804-5EEA-4A75-B881-7DC101C4D26F}" type="slidenum">
              <a:rPr lang="pt-BR" altLang="pt-BR" sz="1200"/>
              <a:pPr algn="r" eaLnBrk="1" hangingPunct="1"/>
              <a:t>22</a:t>
            </a:fld>
            <a:endParaRPr lang="pt-BR" altLang="pt-BR" sz="1200"/>
          </a:p>
        </p:txBody>
      </p:sp>
      <p:sp>
        <p:nvSpPr>
          <p:cNvPr id="419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D022024-A035-4AA6-8479-D692D461E224}" type="slidenum">
              <a:rPr lang="pt-BR" altLang="pt-BR" smtClean="0"/>
              <a:pPr eaLnBrk="1" hangingPunct="1"/>
              <a:t>23</a:t>
            </a:fld>
            <a:endParaRPr lang="pt-BR" altLang="pt-BR" smtClean="0"/>
          </a:p>
        </p:txBody>
      </p:sp>
      <p:sp>
        <p:nvSpPr>
          <p:cNvPr id="4301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8F8CB074-AEC4-4026-97B8-17D0AAB68627}" type="slidenum">
              <a:rPr lang="pt-BR" altLang="pt-BR" sz="1200"/>
              <a:pPr algn="r" eaLnBrk="1" hangingPunct="1"/>
              <a:t>23</a:t>
            </a:fld>
            <a:endParaRPr lang="pt-BR" altLang="pt-BR" sz="1200"/>
          </a:p>
        </p:txBody>
      </p:sp>
      <p:sp>
        <p:nvSpPr>
          <p:cNvPr id="430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DA6AFF8-C581-4D57-8AC0-2259F0982B1A}" type="slidenum">
              <a:rPr lang="pt-BR" altLang="pt-BR" smtClean="0"/>
              <a:pPr eaLnBrk="1" hangingPunct="1"/>
              <a:t>2</a:t>
            </a:fld>
            <a:endParaRPr lang="pt-BR" altLang="pt-BR" smtClean="0"/>
          </a:p>
        </p:txBody>
      </p:sp>
      <p:sp>
        <p:nvSpPr>
          <p:cNvPr id="3379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34ED4FA5-2E66-43F0-96D0-7F85103000AF}" type="slidenum">
              <a:rPr lang="pt-BR" altLang="pt-BR" sz="1200"/>
              <a:pPr algn="r" eaLnBrk="1" hangingPunct="1"/>
              <a:t>2</a:t>
            </a:fld>
            <a:endParaRPr lang="pt-BR" altLang="pt-BR" sz="1200"/>
          </a:p>
        </p:txBody>
      </p:sp>
      <p:sp>
        <p:nvSpPr>
          <p:cNvPr id="337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EC7304C-4755-4825-8696-F4D5E8C70BC1}" type="slidenum">
              <a:rPr lang="pt-BR" altLang="pt-BR" smtClean="0"/>
              <a:pPr eaLnBrk="1" hangingPunct="1"/>
              <a:t>13</a:t>
            </a:fld>
            <a:endParaRPr lang="pt-BR" altLang="pt-BR" smtClean="0"/>
          </a:p>
        </p:txBody>
      </p:sp>
      <p:sp>
        <p:nvSpPr>
          <p:cNvPr id="3481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A0F0CB6F-5D31-4BAB-BF81-8F5D3310D95D}" type="slidenum">
              <a:rPr lang="pt-BR" altLang="pt-BR" sz="1200"/>
              <a:pPr algn="r" eaLnBrk="1" hangingPunct="1"/>
              <a:t>13</a:t>
            </a:fld>
            <a:endParaRPr lang="pt-BR" altLang="pt-BR" sz="1200"/>
          </a:p>
        </p:txBody>
      </p:sp>
      <p:sp>
        <p:nvSpPr>
          <p:cNvPr id="348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6919384-1DB7-4717-BE4F-9F666DABFDA2}" type="slidenum">
              <a:rPr lang="pt-BR" altLang="pt-BR" smtClean="0"/>
              <a:pPr eaLnBrk="1" hangingPunct="1"/>
              <a:t>14</a:t>
            </a:fld>
            <a:endParaRPr lang="pt-BR" altLang="pt-BR" smtClean="0"/>
          </a:p>
        </p:txBody>
      </p:sp>
      <p:sp>
        <p:nvSpPr>
          <p:cNvPr id="3584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B74E9F66-B4F7-48AD-80E1-A6B4E737E5F2}" type="slidenum">
              <a:rPr lang="pt-BR" altLang="pt-BR" sz="1200"/>
              <a:pPr algn="r" eaLnBrk="1" hangingPunct="1"/>
              <a:t>14</a:t>
            </a:fld>
            <a:endParaRPr lang="pt-BR" altLang="pt-BR" sz="1200"/>
          </a:p>
        </p:txBody>
      </p:sp>
      <p:sp>
        <p:nvSpPr>
          <p:cNvPr id="358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96BF3E1-E2E8-4576-958F-A001F7147763}" type="slidenum">
              <a:rPr lang="pt-BR" altLang="pt-BR" smtClean="0"/>
              <a:pPr eaLnBrk="1" hangingPunct="1"/>
              <a:t>15</a:t>
            </a:fld>
            <a:endParaRPr lang="pt-BR" altLang="pt-BR" smtClean="0"/>
          </a:p>
        </p:txBody>
      </p:sp>
      <p:sp>
        <p:nvSpPr>
          <p:cNvPr id="3686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ADD2439C-254F-40CE-A8EE-7F8D2804F9A6}" type="slidenum">
              <a:rPr lang="pt-BR" altLang="pt-BR" sz="1200"/>
              <a:pPr algn="r" eaLnBrk="1" hangingPunct="1"/>
              <a:t>15</a:t>
            </a:fld>
            <a:endParaRPr lang="pt-BR" altLang="pt-BR" sz="1200"/>
          </a:p>
        </p:txBody>
      </p:sp>
      <p:sp>
        <p:nvSpPr>
          <p:cNvPr id="368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E50C2FD-9669-4520-B300-1F8357C5C874}" type="slidenum">
              <a:rPr lang="pt-BR" altLang="pt-BR" smtClean="0"/>
              <a:pPr eaLnBrk="1" hangingPunct="1"/>
              <a:t>16</a:t>
            </a:fld>
            <a:endParaRPr lang="pt-BR" altLang="pt-BR" smtClean="0"/>
          </a:p>
        </p:txBody>
      </p:sp>
      <p:sp>
        <p:nvSpPr>
          <p:cNvPr id="3789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296A1E3C-9AD9-4618-B688-EC34249EE805}" type="slidenum">
              <a:rPr lang="pt-BR" altLang="pt-BR" sz="1200"/>
              <a:pPr algn="r" eaLnBrk="1" hangingPunct="1"/>
              <a:t>16</a:t>
            </a:fld>
            <a:endParaRPr lang="pt-BR" altLang="pt-BR" sz="1200"/>
          </a:p>
        </p:txBody>
      </p:sp>
      <p:sp>
        <p:nvSpPr>
          <p:cNvPr id="378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EB75D87-89F5-46BB-8AFE-B88A362C8046}" type="slidenum">
              <a:rPr lang="pt-BR" altLang="pt-BR" smtClean="0"/>
              <a:pPr eaLnBrk="1" hangingPunct="1"/>
              <a:t>17</a:t>
            </a:fld>
            <a:endParaRPr lang="pt-BR" altLang="pt-BR" smtClean="0"/>
          </a:p>
        </p:txBody>
      </p:sp>
      <p:sp>
        <p:nvSpPr>
          <p:cNvPr id="3891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1E7FE16F-6C65-468A-A1D7-F3A7235B8A1B}" type="slidenum">
              <a:rPr lang="pt-BR" altLang="pt-BR" sz="1200"/>
              <a:pPr algn="r" eaLnBrk="1" hangingPunct="1"/>
              <a:t>17</a:t>
            </a:fld>
            <a:endParaRPr lang="pt-BR" altLang="pt-BR" sz="1200"/>
          </a:p>
        </p:txBody>
      </p:sp>
      <p:sp>
        <p:nvSpPr>
          <p:cNvPr id="389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1AB43DA-9B03-4FC3-B29E-E42E5C21081A}" type="slidenum">
              <a:rPr lang="pt-BR" altLang="pt-BR" smtClean="0"/>
              <a:pPr eaLnBrk="1" hangingPunct="1"/>
              <a:t>18</a:t>
            </a:fld>
            <a:endParaRPr lang="pt-BR" altLang="pt-BR" smtClean="0"/>
          </a:p>
        </p:txBody>
      </p:sp>
      <p:sp>
        <p:nvSpPr>
          <p:cNvPr id="3993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F5B3317A-E766-4DA9-880A-48CA10CE1B29}" type="slidenum">
              <a:rPr lang="pt-BR" altLang="pt-BR" sz="1200"/>
              <a:pPr algn="r" eaLnBrk="1" hangingPunct="1"/>
              <a:t>18</a:t>
            </a:fld>
            <a:endParaRPr lang="pt-BR" altLang="pt-BR" sz="1200"/>
          </a:p>
        </p:txBody>
      </p:sp>
      <p:sp>
        <p:nvSpPr>
          <p:cNvPr id="399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35ABEBC-FB83-42BA-8D5A-0EBBCEFE65F6}" type="slidenum">
              <a:rPr lang="pt-BR" altLang="pt-BR" smtClean="0"/>
              <a:pPr eaLnBrk="1" hangingPunct="1"/>
              <a:t>21</a:t>
            </a:fld>
            <a:endParaRPr lang="pt-BR" altLang="pt-BR" smtClean="0"/>
          </a:p>
        </p:txBody>
      </p:sp>
      <p:sp>
        <p:nvSpPr>
          <p:cNvPr id="4096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B1726936-E694-4FB7-B94C-C8A6573B6072}" type="slidenum">
              <a:rPr lang="pt-BR" altLang="pt-BR" sz="1200"/>
              <a:pPr algn="r" eaLnBrk="1" hangingPunct="1"/>
              <a:t>21</a:t>
            </a:fld>
            <a:endParaRPr lang="pt-BR" altLang="pt-BR" sz="1200"/>
          </a:p>
        </p:txBody>
      </p:sp>
      <p:sp>
        <p:nvSpPr>
          <p:cNvPr id="409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endParaRPr lang="pt-BR" altLang="pt-BR" sz="2400"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endParaRPr lang="pt-BR" altLang="pt-BR" sz="2400"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endParaRPr lang="pt-BR" altLang="pt-BR" sz="2400"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endParaRPr lang="pt-BR" altLang="pt-BR" sz="2400"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endParaRPr lang="pt-BR" altLang="pt-BR" sz="2400"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endParaRPr lang="pt-BR" altLang="pt-BR" sz="2400">
                <a:latin typeface="Times New Roman" pitchFamily="18" charset="0"/>
              </a:endParaRPr>
            </a:p>
          </p:txBody>
        </p:sp>
      </p:grpSp>
      <p:sp>
        <p:nvSpPr>
          <p:cNvPr id="16282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16282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C4701-0A87-452E-BD0B-62FDE935C2C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5638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852A3A-7679-4A6A-B262-E15D3D900F9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7968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402254-4C2D-4E34-BF56-028EA92AB4F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6401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60EE6-3A4D-4BC4-83EB-0AA40284DED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2237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DDA5C-6B09-43FD-B36F-5EF92A62C06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6069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F98771-84C8-4BD8-B19E-43998D5900F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9103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A7506-3133-4FC8-BDD1-43DB17886F9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6501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0A4A82-49D0-40A6-838B-31D511B1EF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2355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4CA123-8867-4BFE-B51E-CDA8747B29F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5241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149CDA-AF1F-451C-8185-CDB660293C8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3431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8C4B0-AD5F-4945-B6B0-7794C4C365D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0372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1032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endParaRPr lang="pt-BR" altLang="pt-BR" sz="2400">
                <a:latin typeface="Times New Roman" pitchFamily="18" charset="0"/>
              </a:endParaRPr>
            </a:p>
          </p:txBody>
        </p:sp>
        <p:sp>
          <p:nvSpPr>
            <p:cNvPr id="1033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endParaRPr lang="pt-BR" altLang="pt-BR" sz="2400">
                <a:latin typeface="Times New Roman" pitchFamily="18" charset="0"/>
              </a:endParaRPr>
            </a:p>
          </p:txBody>
        </p:sp>
        <p:sp>
          <p:nvSpPr>
            <p:cNvPr id="1034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endParaRPr lang="pt-BR" altLang="pt-BR" sz="2400">
                <a:latin typeface="Times New Roman" pitchFamily="18" charset="0"/>
              </a:endParaRPr>
            </a:p>
          </p:txBody>
        </p:sp>
        <p:sp>
          <p:nvSpPr>
            <p:cNvPr id="1035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endParaRPr lang="pt-BR" altLang="pt-BR" sz="2400">
                <a:latin typeface="Times New Roman" pitchFamily="18" charset="0"/>
              </a:endParaRPr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endParaRPr lang="pt-BR" altLang="pt-BR" sz="2400">
                <a:latin typeface="Times New Roman" pitchFamily="18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16180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6180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6180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A50DA3A8-560B-403F-BF0C-4465D64A7AB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dropbox\Dropbox\aulas\aulas%2018\Frutal\2%20sem\MM\Como%20faziamos%20jornais%20antigamente.mp4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dropbox\Dropbox\aulas\aulas%2018\Frutal\2%20sem\MM\Memex%20%23001%20Demo.mp4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3357563"/>
            <a:ext cx="9144000" cy="3168650"/>
          </a:xfrm>
        </p:spPr>
        <p:txBody>
          <a:bodyPr>
            <a:normAutofit/>
          </a:bodyPr>
          <a:lstStyle/>
          <a:p>
            <a:pPr marL="0" indent="0" algn="ctr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pt-B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Conceitos Básicos</a:t>
            </a:r>
          </a:p>
          <a:p>
            <a:pPr marL="0" indent="0" algn="ctr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pt-B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(Parte I)</a:t>
            </a:r>
          </a:p>
          <a:p>
            <a:pPr marL="0" indent="0" algn="ctr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  <a:defRPr/>
            </a:pPr>
            <a:endParaRPr lang="pt-BR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marL="0" indent="0" algn="ctr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  <a:defRPr/>
            </a:pPr>
            <a:endParaRPr lang="pt-BR" sz="21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marL="0" indent="0" algn="ctr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  <a:defRPr/>
            </a:pPr>
            <a:endParaRPr lang="pt-BR" sz="21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21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 </a:t>
            </a:r>
            <a:r>
              <a:rPr lang="pt-BR" sz="19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Prof. </a:t>
            </a:r>
            <a:r>
              <a:rPr lang="pt-BR" sz="19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Me. Sérgio </a:t>
            </a:r>
            <a:r>
              <a:rPr lang="pt-BR" sz="19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Carlos </a:t>
            </a:r>
            <a:r>
              <a:rPr lang="pt-BR" sz="19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Portari</a:t>
            </a:r>
            <a:r>
              <a:rPr lang="pt-BR" sz="19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Júnior</a:t>
            </a: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19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    </a:t>
            </a:r>
            <a:r>
              <a:rPr lang="pt-BR" sz="19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sergio.junior@uemg.br</a:t>
            </a:r>
            <a:endParaRPr lang="pt-BR" sz="1900" dirty="0" smtClean="0"/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pt-BR" sz="1900" dirty="0" smtClean="0">
              <a:latin typeface="Tahoma" pitchFamily="34" charset="0"/>
            </a:endParaRP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pt-BR" sz="1400" dirty="0" smtClean="0">
              <a:latin typeface="Tahoma" pitchFamily="34" charset="0"/>
            </a:endParaRP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pt-BR" sz="1600" b="1" dirty="0" smtClean="0">
              <a:latin typeface="Tahoma" pitchFamily="34" charset="0"/>
            </a:endParaRPr>
          </a:p>
          <a:p>
            <a:pPr marL="0" indent="0" algn="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pt-PT" sz="1600" dirty="0" smtClean="0"/>
          </a:p>
        </p:txBody>
      </p:sp>
      <p:sp>
        <p:nvSpPr>
          <p:cNvPr id="126980" name="Text Box 4"/>
          <p:cNvSpPr txBox="1">
            <a:spLocks noChangeArrowheads="1"/>
          </p:cNvSpPr>
          <p:nvPr/>
        </p:nvSpPr>
        <p:spPr bwMode="auto">
          <a:xfrm>
            <a:off x="0" y="188913"/>
            <a:ext cx="9144000" cy="16049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Universidade do Estado de Minas Gerais</a:t>
            </a:r>
          </a:p>
          <a:p>
            <a:pPr algn="ctr">
              <a:spcBef>
                <a:spcPct val="50000"/>
              </a:spcBef>
              <a:defRPr/>
            </a:pPr>
            <a:r>
              <a:rPr lang="pt-BR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Campus Frutal</a:t>
            </a:r>
          </a:p>
          <a:p>
            <a:pPr algn="ctr">
              <a:spcBef>
                <a:spcPct val="50000"/>
              </a:spcBef>
              <a:defRPr/>
            </a:pPr>
            <a:r>
              <a:rPr lang="pt-BR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Curso: Sistemas de Informação</a:t>
            </a:r>
            <a:endParaRPr lang="pt-BR" dirty="0">
              <a:latin typeface="Verdana" pitchFamily="34" charset="0"/>
            </a:endParaRPr>
          </a:p>
          <a:p>
            <a:pPr algn="ctr">
              <a:spcBef>
                <a:spcPct val="50000"/>
              </a:spcBef>
              <a:defRPr/>
            </a:pPr>
            <a:endParaRPr lang="pt-BR" b="1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126988" name="Rectangle 12"/>
          <p:cNvSpPr>
            <a:spLocks noChangeArrowheads="1"/>
          </p:cNvSpPr>
          <p:nvPr/>
        </p:nvSpPr>
        <p:spPr bwMode="auto">
          <a:xfrm>
            <a:off x="0" y="213360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Multimídia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042988" y="1773238"/>
            <a:ext cx="7715250" cy="4530725"/>
          </a:xfrm>
        </p:spPr>
        <p:txBody>
          <a:bodyPr/>
          <a:lstStyle/>
          <a:p>
            <a:pPr marL="365125" indent="-255588" eaLnBrk="1" hangingPunct="1"/>
            <a:r>
              <a:rPr lang="en-US" altLang="pt-BR" sz="2800" i="1" smtClean="0"/>
              <a:t>Meios de Comunicação Impressos</a:t>
            </a:r>
          </a:p>
          <a:p>
            <a:pPr marL="365125" indent="-255588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pt-BR" sz="2800" smtClean="0"/>
              <a:t>	(Livro, Revista, Jornal, etc.)</a:t>
            </a:r>
          </a:p>
          <a:p>
            <a:pPr marL="365125" indent="-255588" eaLnBrk="1" hangingPunct="1">
              <a:spcBef>
                <a:spcPct val="30000"/>
              </a:spcBef>
            </a:pPr>
            <a:r>
              <a:rPr lang="en-US" altLang="pt-BR" sz="2800" i="1" smtClean="0"/>
              <a:t>Meios de Comunicação Sonoros</a:t>
            </a:r>
            <a:endParaRPr lang="en-US" altLang="pt-BR" sz="2800" smtClean="0"/>
          </a:p>
          <a:p>
            <a:pPr marL="365125" indent="-255588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pt-BR" sz="2800" smtClean="0"/>
              <a:t>	(Disco, Rádio, etc.)</a:t>
            </a:r>
          </a:p>
          <a:p>
            <a:pPr marL="365125" indent="-255588" eaLnBrk="1" hangingPunct="1">
              <a:spcBef>
                <a:spcPct val="30000"/>
              </a:spcBef>
            </a:pPr>
            <a:r>
              <a:rPr lang="en-US" altLang="pt-BR" sz="2800" i="1" smtClean="0"/>
              <a:t>Meios de Comunicação Visuais Estáticos</a:t>
            </a:r>
          </a:p>
          <a:p>
            <a:pPr marL="365125" indent="-255588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pt-BR" sz="2800" smtClean="0"/>
              <a:t>	(Gráfico, Desenho, Pintura, Fotografia, etc.)</a:t>
            </a:r>
          </a:p>
          <a:p>
            <a:pPr marL="365125" indent="-255588" eaLnBrk="1" hangingPunct="1">
              <a:spcBef>
                <a:spcPct val="30000"/>
              </a:spcBef>
            </a:pPr>
            <a:r>
              <a:rPr lang="en-US" altLang="pt-BR" sz="2800" i="1" smtClean="0"/>
              <a:t>Meios de Comunicação Visuais Dinâmicos</a:t>
            </a:r>
            <a:endParaRPr lang="en-US" altLang="pt-BR" sz="2800" smtClean="0"/>
          </a:p>
          <a:p>
            <a:pPr marL="365125" indent="-255588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pt-BR" sz="2800" smtClean="0"/>
              <a:t>	(Animação, Cinema, Vídeo, TV, etc.)</a:t>
            </a:r>
            <a:endParaRPr lang="en-US" altLang="pt-BR" smtClean="0"/>
          </a:p>
          <a:p>
            <a:pPr marL="365125" indent="-255588" eaLnBrk="1" hangingPunct="1"/>
            <a:endParaRPr lang="pt-BR" altLang="pt-BR" smtClean="0"/>
          </a:p>
        </p:txBody>
      </p:sp>
      <p:sp>
        <p:nvSpPr>
          <p:cNvPr id="2508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42988" y="0"/>
            <a:ext cx="7772400" cy="1143000"/>
          </a:xfrm>
          <a:ln>
            <a:miter lim="800000"/>
            <a:headEnd/>
            <a:tailEnd/>
          </a:ln>
          <a:extLst/>
        </p:spPr>
        <p:txBody>
          <a:bodyPr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kern="120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Integração de Várias Mídias</a:t>
            </a:r>
            <a:endParaRPr lang="pt-BR" sz="3200" b="1" kern="120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43000" y="6581775"/>
            <a:ext cx="2438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1200">
                <a:solidFill>
                  <a:srgbClr val="FFFFFF"/>
                </a:solidFill>
              </a:rPr>
              <a:t>Sérgio Carlos Portari Jr</a:t>
            </a:r>
            <a:endParaRPr lang="pt-BR" altLang="pt-BR" sz="240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2857500" y="4214813"/>
            <a:ext cx="3600450" cy="60960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Verdana" pitchFamily="34" charset="0"/>
            </a:endParaRPr>
          </a:p>
        </p:txBody>
      </p:sp>
      <p:sp>
        <p:nvSpPr>
          <p:cNvPr id="251908" name="Rectangle 4"/>
          <p:cNvSpPr>
            <a:spLocks noGrp="1" noChangeArrowheads="1"/>
          </p:cNvSpPr>
          <p:nvPr>
            <p:ph idx="4294967295"/>
          </p:nvPr>
        </p:nvSpPr>
        <p:spPr>
          <a:xfrm>
            <a:off x="755650" y="2060575"/>
            <a:ext cx="7772400" cy="2808288"/>
          </a:xfrm>
        </p:spPr>
        <p:txBody>
          <a:bodyPr>
            <a:normAutofit fontScale="92500" lnSpcReduction="10000"/>
          </a:bodyPr>
          <a:lstStyle/>
          <a:p>
            <a:pPr marL="365125" indent="-255588" eaLnBrk="1" hangingPunct="1">
              <a:defRPr/>
            </a:pPr>
            <a:r>
              <a:rPr lang="en-US" sz="2800" dirty="0" err="1" smtClean="0"/>
              <a:t>Digitalização</a:t>
            </a:r>
            <a:r>
              <a:rPr lang="en-US" sz="2800" dirty="0" smtClean="0"/>
              <a:t> do </a:t>
            </a:r>
            <a:r>
              <a:rPr lang="en-US" sz="2800" dirty="0" err="1" smtClean="0"/>
              <a:t>Texto</a:t>
            </a:r>
            <a:endParaRPr lang="en-US" sz="2800" dirty="0" smtClean="0"/>
          </a:p>
          <a:p>
            <a:pPr marL="365125" indent="-255588" eaLnBrk="1" hangingPunct="1">
              <a:defRPr/>
            </a:pPr>
            <a:r>
              <a:rPr lang="en-US" sz="2800" dirty="0" err="1" smtClean="0"/>
              <a:t>Digitalização</a:t>
            </a:r>
            <a:r>
              <a:rPr lang="en-US" sz="2800" dirty="0" smtClean="0"/>
              <a:t> do </a:t>
            </a:r>
            <a:r>
              <a:rPr lang="en-US" sz="2800" dirty="0" err="1" smtClean="0"/>
              <a:t>Som</a:t>
            </a:r>
            <a:endParaRPr lang="en-US" sz="2800" dirty="0" smtClean="0"/>
          </a:p>
          <a:p>
            <a:pPr marL="365125" indent="-255588" eaLnBrk="1" hangingPunct="1">
              <a:defRPr/>
            </a:pPr>
            <a:r>
              <a:rPr lang="en-US" sz="2800" dirty="0" err="1" smtClean="0"/>
              <a:t>Digitalização</a:t>
            </a:r>
            <a:r>
              <a:rPr lang="en-US" sz="2800" dirty="0" smtClean="0"/>
              <a:t> </a:t>
            </a:r>
            <a:r>
              <a:rPr lang="en-US" sz="2800" dirty="0" err="1" smtClean="0"/>
              <a:t>da</a:t>
            </a:r>
            <a:r>
              <a:rPr lang="en-US" sz="2800" dirty="0" smtClean="0"/>
              <a:t> </a:t>
            </a:r>
            <a:r>
              <a:rPr lang="en-US" sz="2800" dirty="0" err="1" smtClean="0"/>
              <a:t>Imagem</a:t>
            </a:r>
            <a:endParaRPr lang="en-US" sz="2800" dirty="0" smtClean="0"/>
          </a:p>
          <a:p>
            <a:pPr marL="365125" indent="-255588" eaLnBrk="1" hangingPunct="1">
              <a:defRPr/>
            </a:pPr>
            <a:r>
              <a:rPr lang="en-US" sz="2800" dirty="0" smtClean="0"/>
              <a:t>Uma </a:t>
            </a:r>
            <a:r>
              <a:rPr lang="en-US" sz="2800" dirty="0" err="1" smtClean="0"/>
              <a:t>mistura</a:t>
            </a:r>
            <a:r>
              <a:rPr lang="en-US" sz="2800" dirty="0" smtClean="0"/>
              <a:t> de </a:t>
            </a:r>
            <a:r>
              <a:rPr lang="en-US" sz="2800" dirty="0" err="1" smtClean="0"/>
              <a:t>tudo</a:t>
            </a:r>
            <a:r>
              <a:rPr lang="en-US" sz="2800" dirty="0" smtClean="0"/>
              <a:t>…</a:t>
            </a:r>
          </a:p>
          <a:p>
            <a:pPr marL="365125" indent="-255588" eaLnBrk="1" hangingPunct="1">
              <a:defRPr/>
            </a:pPr>
            <a:endParaRPr lang="en-US" sz="2800" dirty="0" smtClean="0"/>
          </a:p>
          <a:p>
            <a:pPr marL="365125" indent="-255588" algn="ctr" eaLnBrk="1" hangingPunct="1">
              <a:buFont typeface="Wingdings" pitchFamily="2" charset="2"/>
              <a:buNone/>
              <a:defRPr/>
            </a:pPr>
            <a:r>
              <a:rPr lang="en-US" b="1" i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“Um Bit é um Bit”</a:t>
            </a:r>
            <a:endParaRPr lang="pt-BR" dirty="0" smtClean="0">
              <a:solidFill>
                <a:srgbClr val="000099"/>
              </a:solidFill>
            </a:endParaRPr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042988" y="188913"/>
            <a:ext cx="7772400" cy="1143000"/>
          </a:xfrm>
          <a:ln>
            <a:miter lim="800000"/>
            <a:headEnd/>
            <a:tailEnd/>
          </a:ln>
          <a:extLst/>
        </p:spPr>
        <p:txBody>
          <a:bodyPr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200" b="1" kern="120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Possibilidades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43000" y="6581775"/>
            <a:ext cx="2438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1200">
                <a:solidFill>
                  <a:srgbClr val="FFFFFF"/>
                </a:solidFill>
              </a:rPr>
              <a:t>Sérgio Carlos Portari Jr</a:t>
            </a:r>
            <a:endParaRPr lang="pt-BR" altLang="pt-BR" sz="240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971550" y="1844675"/>
            <a:ext cx="7924800" cy="4114800"/>
          </a:xfrm>
        </p:spPr>
        <p:txBody>
          <a:bodyPr/>
          <a:lstStyle/>
          <a:p>
            <a:pPr marL="365125" indent="-255588" eaLnBrk="1" hangingPunct="1"/>
            <a:r>
              <a:rPr lang="pt-BR" altLang="pt-BR" sz="2800" b="1" dirty="0" smtClean="0">
                <a:solidFill>
                  <a:srgbClr val="000099"/>
                </a:solidFill>
              </a:rPr>
              <a:t>Computador</a:t>
            </a:r>
            <a:endParaRPr lang="pt-BR" altLang="pt-BR" sz="2800" dirty="0" smtClean="0">
              <a:solidFill>
                <a:srgbClr val="000099"/>
              </a:solidFill>
            </a:endParaRPr>
          </a:p>
          <a:p>
            <a:pPr marL="365125" indent="-255588" eaLnBrk="1" hangingPunct="1"/>
            <a:endParaRPr lang="pt-BR" altLang="pt-BR" sz="1100" dirty="0" smtClean="0">
              <a:solidFill>
                <a:srgbClr val="000099"/>
              </a:solidFill>
            </a:endParaRPr>
          </a:p>
          <a:p>
            <a:pPr marL="365125" indent="-255588" eaLnBrk="1" hangingPunct="1"/>
            <a:r>
              <a:rPr lang="en-US" altLang="pt-BR" sz="2800" b="1" dirty="0" smtClean="0">
                <a:solidFill>
                  <a:srgbClr val="000099"/>
                </a:solidFill>
              </a:rPr>
              <a:t>Internet</a:t>
            </a:r>
            <a:r>
              <a:rPr lang="en-US" altLang="pt-BR" sz="2800" dirty="0" smtClean="0"/>
              <a:t> </a:t>
            </a:r>
          </a:p>
          <a:p>
            <a:pPr marL="620713" lvl="1" indent="-228600" eaLnBrk="1" hangingPunct="1"/>
            <a:r>
              <a:rPr lang="en-US" altLang="pt-BR" sz="2600" dirty="0" err="1" smtClean="0"/>
              <a:t>meio</a:t>
            </a:r>
            <a:r>
              <a:rPr lang="en-US" altLang="pt-BR" sz="2600" dirty="0" smtClean="0"/>
              <a:t> de </a:t>
            </a:r>
            <a:r>
              <a:rPr lang="en-US" altLang="pt-BR" sz="2600" dirty="0" err="1" smtClean="0"/>
              <a:t>comunicação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multimídia</a:t>
            </a:r>
            <a:r>
              <a:rPr lang="en-US" altLang="pt-BR" sz="2600" dirty="0" smtClean="0"/>
              <a:t> que </a:t>
            </a:r>
            <a:r>
              <a:rPr lang="en-US" altLang="pt-BR" sz="2600" dirty="0" err="1" smtClean="0"/>
              <a:t>encontrou</a:t>
            </a:r>
            <a:r>
              <a:rPr lang="en-US" altLang="pt-BR" sz="2600" dirty="0"/>
              <a:t> </a:t>
            </a:r>
            <a:r>
              <a:rPr lang="en-US" altLang="pt-BR" sz="2600" dirty="0" err="1" smtClean="0"/>
              <a:t>uma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linguagem</a:t>
            </a:r>
            <a:r>
              <a:rPr lang="en-US" altLang="pt-BR" sz="2600" dirty="0" smtClean="0"/>
              <a:t> ideal: </a:t>
            </a:r>
            <a:r>
              <a:rPr lang="en-US" altLang="pt-BR" sz="2600" b="1" i="1" dirty="0" err="1" smtClean="0"/>
              <a:t>Hipertexto</a:t>
            </a:r>
            <a:r>
              <a:rPr lang="en-US" altLang="pt-BR" sz="2600" dirty="0" smtClean="0"/>
              <a:t>.</a:t>
            </a:r>
          </a:p>
          <a:p>
            <a:pPr marL="620713" lvl="1" indent="-228600" eaLnBrk="1" hangingPunct="1"/>
            <a:r>
              <a:rPr lang="en-US" altLang="pt-BR" sz="2600" dirty="0" smtClean="0"/>
              <a:t>Com </a:t>
            </a:r>
            <a:r>
              <a:rPr lang="en-US" altLang="pt-BR" sz="2600" dirty="0" err="1" smtClean="0"/>
              <a:t>Multimídia</a:t>
            </a:r>
            <a:r>
              <a:rPr lang="en-US" altLang="pt-BR" sz="2600" dirty="0" smtClean="0"/>
              <a:t>, </a:t>
            </a:r>
            <a:r>
              <a:rPr lang="en-US" altLang="pt-BR" sz="2600" dirty="0" err="1" smtClean="0"/>
              <a:t>Hipertexto</a:t>
            </a:r>
            <a:r>
              <a:rPr lang="en-US" altLang="pt-BR" sz="2600" dirty="0" smtClean="0"/>
              <a:t> é </a:t>
            </a:r>
            <a:r>
              <a:rPr lang="en-US" altLang="pt-BR" sz="2600" b="1" i="1" dirty="0" err="1" smtClean="0"/>
              <a:t>Hipermídia</a:t>
            </a:r>
            <a:r>
              <a:rPr lang="en-US" altLang="pt-BR" sz="2600" dirty="0" smtClean="0"/>
              <a:t>.</a:t>
            </a:r>
          </a:p>
          <a:p>
            <a:pPr marL="620713" lvl="1" indent="-228600" eaLnBrk="1" hangingPunct="1"/>
            <a:r>
              <a:rPr lang="en-US" altLang="pt-BR" sz="2600" dirty="0" err="1" smtClean="0"/>
              <a:t>Projetos</a:t>
            </a:r>
            <a:r>
              <a:rPr lang="en-US" altLang="pt-BR" sz="2600" dirty="0" smtClean="0"/>
              <a:t> para o </a:t>
            </a:r>
            <a:r>
              <a:rPr lang="en-US" altLang="pt-BR" sz="2600" dirty="0" err="1" smtClean="0"/>
              <a:t>século</a:t>
            </a:r>
            <a:r>
              <a:rPr lang="en-US" altLang="pt-BR" sz="2600" dirty="0" smtClean="0"/>
              <a:t> XXI </a:t>
            </a:r>
            <a:r>
              <a:rPr lang="en-US" altLang="pt-BR" sz="2600" dirty="0" err="1" smtClean="0"/>
              <a:t>obtidos</a:t>
            </a:r>
            <a:r>
              <a:rPr lang="en-US" altLang="pt-BR" sz="2600" dirty="0" smtClean="0"/>
              <a:t> no final de </a:t>
            </a:r>
            <a:r>
              <a:rPr lang="en-US" altLang="pt-BR" sz="2600" dirty="0" err="1" smtClean="0"/>
              <a:t>século</a:t>
            </a:r>
            <a:r>
              <a:rPr lang="en-US" altLang="pt-BR" sz="2600" dirty="0" smtClean="0"/>
              <a:t> XX (</a:t>
            </a:r>
            <a:r>
              <a:rPr lang="en-US" altLang="pt-BR" sz="2600" dirty="0" err="1" smtClean="0"/>
              <a:t>Rádio</a:t>
            </a:r>
            <a:r>
              <a:rPr lang="en-US" altLang="pt-BR" sz="2600" dirty="0" smtClean="0"/>
              <a:t> e </a:t>
            </a:r>
            <a:r>
              <a:rPr lang="en-US" altLang="pt-BR" sz="2600" dirty="0" err="1" smtClean="0"/>
              <a:t>Vídeo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na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Rede</a:t>
            </a:r>
            <a:r>
              <a:rPr lang="en-US" altLang="pt-BR" sz="2600" dirty="0" smtClean="0"/>
              <a:t>)</a:t>
            </a:r>
            <a:endParaRPr lang="en-US" altLang="pt-BR" dirty="0" smtClean="0"/>
          </a:p>
          <a:p>
            <a:pPr marL="365125" indent="-255588" eaLnBrk="1" hangingPunct="1"/>
            <a:endParaRPr lang="pt-BR" altLang="pt-BR" sz="2800" dirty="0" smtClean="0"/>
          </a:p>
        </p:txBody>
      </p:sp>
      <p:sp>
        <p:nvSpPr>
          <p:cNvPr id="2529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42988" y="188913"/>
            <a:ext cx="7772400" cy="1143000"/>
          </a:xfrm>
          <a:ln>
            <a:miter lim="800000"/>
            <a:headEnd/>
            <a:tailEnd/>
          </a:ln>
          <a:extLst/>
        </p:spPr>
        <p:txBody>
          <a:bodyPr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kern="120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Segundo Momento:</a:t>
            </a:r>
            <a:br>
              <a:rPr lang="en-US" sz="3200" b="1" kern="120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</a:br>
            <a:r>
              <a:rPr lang="en-US" sz="3200" b="1" kern="120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A Criação de uma Nova Mídia</a:t>
            </a:r>
            <a:endParaRPr lang="pt-BR" sz="3200" b="1" kern="120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143000" y="6581775"/>
            <a:ext cx="2438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1200">
                <a:solidFill>
                  <a:srgbClr val="FFFFFF"/>
                </a:solidFill>
              </a:rPr>
              <a:t>Sérgio Carlos Portari Jr</a:t>
            </a:r>
            <a:endParaRPr lang="pt-BR" altLang="pt-BR" sz="240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composite_training_bann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2276475"/>
            <a:ext cx="7812087" cy="257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071563" y="1357313"/>
            <a:ext cx="7643812" cy="5286375"/>
          </a:xfrm>
        </p:spPr>
        <p:txBody>
          <a:bodyPr/>
          <a:lstStyle/>
          <a:p>
            <a:pPr marL="365125" indent="-255588" eaLnBrk="1" hangingPunct="1"/>
            <a:r>
              <a:rPr lang="pt-BR" altLang="pt-BR" b="1" smtClean="0"/>
              <a:t>Texto</a:t>
            </a:r>
          </a:p>
          <a:p>
            <a:pPr marL="365125" indent="-255588" eaLnBrk="1" hangingPunct="1"/>
            <a:r>
              <a:rPr lang="pt-BR" altLang="pt-BR" b="1" smtClean="0"/>
              <a:t>Imagem</a:t>
            </a:r>
          </a:p>
          <a:p>
            <a:pPr marL="365125" indent="-255588" eaLnBrk="1" hangingPunct="1"/>
            <a:r>
              <a:rPr lang="pt-BR" altLang="pt-BR" b="1" smtClean="0"/>
              <a:t>Gráfico</a:t>
            </a:r>
          </a:p>
          <a:p>
            <a:pPr marL="365125" indent="-255588" eaLnBrk="1" hangingPunct="1"/>
            <a:r>
              <a:rPr lang="pt-BR" altLang="pt-BR" b="1" smtClean="0"/>
              <a:t>Áudio</a:t>
            </a:r>
          </a:p>
          <a:p>
            <a:pPr marL="365125" indent="-255588" eaLnBrk="1" hangingPunct="1"/>
            <a:r>
              <a:rPr lang="pt-BR" altLang="pt-BR" b="1" smtClean="0"/>
              <a:t>Animação</a:t>
            </a:r>
          </a:p>
          <a:p>
            <a:pPr marL="365125" indent="-255588" eaLnBrk="1" hangingPunct="1"/>
            <a:r>
              <a:rPr lang="pt-BR" altLang="pt-BR" b="1" smtClean="0"/>
              <a:t>Vídeo</a:t>
            </a:r>
          </a:p>
          <a:p>
            <a:pPr marL="365125" indent="-255588" eaLnBrk="1" hangingPunct="1">
              <a:lnSpc>
                <a:spcPct val="80000"/>
              </a:lnSpc>
              <a:buFont typeface="Wingdings" pitchFamily="2" charset="2"/>
              <a:buNone/>
            </a:pPr>
            <a:endParaRPr lang="pt-BR" altLang="pt-BR" sz="2700" smtClean="0"/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22124" y="297163"/>
            <a:ext cx="7612395" cy="911268"/>
          </a:xfrm>
          <a:ln>
            <a:miter lim="800000"/>
            <a:headEnd/>
            <a:tailEnd/>
          </a:ln>
          <a:extLst/>
        </p:spPr>
        <p:txBody>
          <a:bodyPr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4100" b="1" kern="1200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Tipos de Mídia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187450" y="1962150"/>
            <a:ext cx="6913563" cy="3967163"/>
          </a:xfrm>
        </p:spPr>
        <p:txBody>
          <a:bodyPr/>
          <a:lstStyle/>
          <a:p>
            <a:pPr marL="365125" indent="-255588" eaLnBrk="1" hangingPunct="1"/>
            <a:r>
              <a:rPr lang="pt-BR" altLang="pt-BR" b="1" smtClean="0"/>
              <a:t>Texto</a:t>
            </a:r>
          </a:p>
          <a:p>
            <a:pPr marL="365125" indent="-255588" eaLnBrk="1" hangingPunct="1"/>
            <a:endParaRPr lang="pt-BR" altLang="pt-BR" b="1" smtClean="0"/>
          </a:p>
          <a:p>
            <a:pPr marL="620713" lvl="1" indent="-228600" eaLnBrk="1" hangingPunct="1"/>
            <a:r>
              <a:rPr lang="pt-BR" altLang="pt-BR" smtClean="0"/>
              <a:t>Caracteres são convertidos para uma representação com um número fixo de bits</a:t>
            </a:r>
          </a:p>
          <a:p>
            <a:pPr marL="858838" lvl="2" eaLnBrk="1" hangingPunct="1"/>
            <a:r>
              <a:rPr lang="pt-BR" altLang="pt-BR" smtClean="0"/>
              <a:t>ASCII, EBCDIC, Unicode</a:t>
            </a:r>
          </a:p>
          <a:p>
            <a:pPr marL="620713" lvl="1" indent="-228600" eaLnBrk="1" hangingPunct="1"/>
            <a:endParaRPr lang="pt-BR" altLang="pt-BR" smtClean="0"/>
          </a:p>
          <a:p>
            <a:pPr marL="620713" lvl="1" indent="-228600" eaLnBrk="1" hangingPunct="1"/>
            <a:r>
              <a:rPr lang="pt-BR" altLang="pt-BR" smtClean="0"/>
              <a:t>Captura de Texto</a:t>
            </a:r>
          </a:p>
          <a:p>
            <a:pPr marL="858838" lvl="2" eaLnBrk="1" hangingPunct="1"/>
            <a:r>
              <a:rPr lang="pt-BR" altLang="pt-BR" smtClean="0"/>
              <a:t>Digitação, OCR</a:t>
            </a:r>
          </a:p>
          <a:p>
            <a:pPr marL="365125" indent="-255588" eaLnBrk="1" hangingPunct="1">
              <a:lnSpc>
                <a:spcPct val="80000"/>
              </a:lnSpc>
              <a:buFont typeface="Wingdings" pitchFamily="2" charset="2"/>
              <a:buNone/>
            </a:pPr>
            <a:endParaRPr lang="pt-BR" altLang="pt-BR" sz="2700" smtClean="0"/>
          </a:p>
        </p:txBody>
      </p:sp>
      <p:sp>
        <p:nvSpPr>
          <p:cNvPr id="2856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42988" y="188913"/>
            <a:ext cx="7715250" cy="1139825"/>
          </a:xfrm>
          <a:ln>
            <a:miter lim="800000"/>
            <a:headEnd/>
            <a:tailEnd/>
          </a:ln>
          <a:extLst/>
        </p:spPr>
        <p:txBody>
          <a:bodyPr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200" b="1" kern="120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Representação da Informação Multimídia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187450" y="1893888"/>
            <a:ext cx="6913563" cy="3962400"/>
          </a:xfrm>
        </p:spPr>
        <p:txBody>
          <a:bodyPr/>
          <a:lstStyle/>
          <a:p>
            <a:pPr marL="365125" indent="-255588" eaLnBrk="1" hangingPunct="1"/>
            <a:r>
              <a:rPr lang="pt-BR" altLang="pt-BR" b="1" smtClean="0"/>
              <a:t>Imagem</a:t>
            </a:r>
          </a:p>
          <a:p>
            <a:pPr marL="620713" lvl="1" indent="-228600" eaLnBrk="1" hangingPunct="1"/>
            <a:endParaRPr lang="pt-BR" altLang="pt-BR" b="1" smtClean="0"/>
          </a:p>
          <a:p>
            <a:pPr marL="620713" lvl="1" indent="-228600" eaLnBrk="1" hangingPunct="1"/>
            <a:r>
              <a:rPr lang="pt-BR" altLang="pt-BR" smtClean="0"/>
              <a:t>Bloco bidimensional de pixels (</a:t>
            </a:r>
            <a:r>
              <a:rPr lang="pt-BR" altLang="pt-BR" i="1" smtClean="0"/>
              <a:t>picture elements</a:t>
            </a:r>
            <a:r>
              <a:rPr lang="pt-BR" altLang="pt-BR" smtClean="0"/>
              <a:t>)</a:t>
            </a:r>
          </a:p>
          <a:p>
            <a:pPr marL="858838" lvl="2" eaLnBrk="1" hangingPunct="1"/>
            <a:r>
              <a:rPr lang="pt-BR" altLang="pt-BR" smtClean="0"/>
              <a:t>Cada pixel é representado por um número fixo de bits.</a:t>
            </a:r>
          </a:p>
          <a:p>
            <a:pPr marL="1143000" lvl="3" eaLnBrk="1" hangingPunct="1"/>
            <a:r>
              <a:rPr lang="pt-BR" altLang="pt-BR" smtClean="0"/>
              <a:t>Exemplos: RGB, YUV</a:t>
            </a:r>
          </a:p>
          <a:p>
            <a:pPr marL="620713" lvl="1" indent="-228600" eaLnBrk="1" hangingPunct="1"/>
            <a:endParaRPr lang="pt-BR" altLang="pt-BR" smtClean="0"/>
          </a:p>
          <a:p>
            <a:pPr marL="620713" lvl="1" indent="-228600" eaLnBrk="1" hangingPunct="1"/>
            <a:r>
              <a:rPr lang="pt-BR" altLang="pt-BR" smtClean="0"/>
              <a:t>Captura de Imagens</a:t>
            </a:r>
          </a:p>
          <a:p>
            <a:pPr marL="858838" lvl="2" eaLnBrk="1" hangingPunct="1"/>
            <a:r>
              <a:rPr lang="pt-BR" altLang="pt-BR" smtClean="0"/>
              <a:t>Câmera Fotográfica, Scanner, etc.</a:t>
            </a:r>
          </a:p>
          <a:p>
            <a:pPr marL="365125" indent="-255588" eaLnBrk="1" hangingPunct="1">
              <a:lnSpc>
                <a:spcPct val="80000"/>
              </a:lnSpc>
              <a:buFont typeface="Wingdings" pitchFamily="2" charset="2"/>
              <a:buNone/>
            </a:pPr>
            <a:endParaRPr lang="pt-BR" altLang="pt-BR" sz="2700" smtClean="0"/>
          </a:p>
        </p:txBody>
      </p:sp>
      <p:sp>
        <p:nvSpPr>
          <p:cNvPr id="287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42988" y="188913"/>
            <a:ext cx="7715250" cy="1139825"/>
          </a:xfrm>
          <a:ln>
            <a:miter lim="800000"/>
            <a:headEnd/>
            <a:tailEnd/>
          </a:ln>
          <a:extLst/>
        </p:spPr>
        <p:txBody>
          <a:bodyPr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200" b="1" kern="120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Representação da Informação Multimídia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187450" y="1893888"/>
            <a:ext cx="6913563" cy="3962400"/>
          </a:xfrm>
        </p:spPr>
        <p:txBody>
          <a:bodyPr/>
          <a:lstStyle/>
          <a:p>
            <a:pPr marL="365125" indent="-255588" eaLnBrk="1" hangingPunct="1"/>
            <a:r>
              <a:rPr lang="pt-BR" altLang="pt-BR" b="1" smtClean="0"/>
              <a:t>Áudio</a:t>
            </a:r>
          </a:p>
          <a:p>
            <a:pPr marL="365125" indent="-255588" eaLnBrk="1" hangingPunct="1"/>
            <a:endParaRPr lang="pt-BR" altLang="pt-BR" sz="2800" b="1" smtClean="0"/>
          </a:p>
          <a:p>
            <a:pPr marL="620713" lvl="1" indent="-228600" eaLnBrk="1" hangingPunct="1"/>
            <a:r>
              <a:rPr lang="pt-BR" altLang="pt-BR" smtClean="0"/>
              <a:t>Mídia Tipicamente Analógica</a:t>
            </a:r>
          </a:p>
          <a:p>
            <a:pPr marL="858838" lvl="2" eaLnBrk="1" hangingPunct="1"/>
            <a:r>
              <a:rPr lang="pt-BR" altLang="pt-BR" smtClean="0"/>
              <a:t>Representação Digital, quando necessário para integração com mídias digitais, através de digitalização do Sinal Analógico por amostragem.</a:t>
            </a:r>
          </a:p>
          <a:p>
            <a:pPr marL="620713" lvl="1" indent="-228600" eaLnBrk="1" hangingPunct="1"/>
            <a:endParaRPr lang="pt-BR" altLang="pt-BR" smtClean="0"/>
          </a:p>
          <a:p>
            <a:pPr marL="620713" lvl="1" indent="-228600" eaLnBrk="1" hangingPunct="1"/>
            <a:r>
              <a:rPr lang="pt-BR" altLang="pt-BR" smtClean="0"/>
              <a:t>Captura de Áudio</a:t>
            </a:r>
          </a:p>
          <a:p>
            <a:pPr marL="858838" lvl="2" eaLnBrk="1" hangingPunct="1"/>
            <a:r>
              <a:rPr lang="pt-BR" altLang="pt-BR" smtClean="0"/>
              <a:t>Microfone</a:t>
            </a:r>
          </a:p>
        </p:txBody>
      </p:sp>
      <p:sp>
        <p:nvSpPr>
          <p:cNvPr id="289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42988" y="188913"/>
            <a:ext cx="7715250" cy="1139825"/>
          </a:xfrm>
          <a:ln>
            <a:miter lim="800000"/>
            <a:headEnd/>
            <a:tailEnd/>
          </a:ln>
          <a:extLst/>
        </p:spPr>
        <p:txBody>
          <a:bodyPr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200" b="1" kern="120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Representação da Informação Multimídia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258888" y="2109788"/>
            <a:ext cx="6911975" cy="3962400"/>
          </a:xfrm>
        </p:spPr>
        <p:txBody>
          <a:bodyPr/>
          <a:lstStyle/>
          <a:p>
            <a:pPr marL="365125" indent="-255588" eaLnBrk="1" hangingPunct="1"/>
            <a:r>
              <a:rPr lang="pt-BR" altLang="pt-BR" b="1" smtClean="0"/>
              <a:t>Vídeo</a:t>
            </a:r>
          </a:p>
          <a:p>
            <a:pPr marL="365125" indent="-255588" eaLnBrk="1" hangingPunct="1"/>
            <a:endParaRPr lang="pt-BR" altLang="pt-BR" sz="2800" b="1" smtClean="0"/>
          </a:p>
          <a:p>
            <a:pPr marL="620713" lvl="1" indent="-228600" eaLnBrk="1" hangingPunct="1"/>
            <a:r>
              <a:rPr lang="pt-BR" altLang="pt-BR" smtClean="0"/>
              <a:t>Mídia Tipicamente Analógica</a:t>
            </a:r>
          </a:p>
          <a:p>
            <a:pPr marL="620713" lvl="1" indent="-228600" eaLnBrk="1" hangingPunct="1"/>
            <a:endParaRPr lang="pt-BR" altLang="pt-BR" smtClean="0"/>
          </a:p>
          <a:p>
            <a:pPr marL="620713" lvl="1" indent="-228600" eaLnBrk="1" hangingPunct="1"/>
            <a:r>
              <a:rPr lang="pt-BR" altLang="pt-BR" smtClean="0"/>
              <a:t>Captura de Vídeo</a:t>
            </a:r>
          </a:p>
          <a:p>
            <a:pPr marL="858838" lvl="2" eaLnBrk="1" hangingPunct="1"/>
            <a:r>
              <a:rPr lang="pt-BR" altLang="pt-BR" smtClean="0"/>
              <a:t>Câmeras de Vídeo</a:t>
            </a:r>
          </a:p>
        </p:txBody>
      </p:sp>
      <p:sp>
        <p:nvSpPr>
          <p:cNvPr id="2918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42988" y="188913"/>
            <a:ext cx="7715250" cy="1139825"/>
          </a:xfrm>
          <a:ln>
            <a:miter lim="800000"/>
            <a:headEnd/>
            <a:tailEnd/>
          </a:ln>
          <a:extLst/>
        </p:spPr>
        <p:txBody>
          <a:bodyPr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200" b="1" kern="120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Representação da Informação Multimídia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187450" y="1817688"/>
            <a:ext cx="6913563" cy="4563640"/>
          </a:xfrm>
        </p:spPr>
        <p:txBody>
          <a:bodyPr>
            <a:normAutofit fontScale="92500"/>
          </a:bodyPr>
          <a:lstStyle/>
          <a:p>
            <a:pPr marL="365125" indent="-255588" eaLnBrk="1" hangingPunct="1">
              <a:lnSpc>
                <a:spcPct val="90000"/>
              </a:lnSpc>
              <a:defRPr/>
            </a:pPr>
            <a:r>
              <a:rPr lang="pt-BR" sz="2700" dirty="0" smtClean="0"/>
              <a:t>Mídias, quando digitalizadas, geram uma quantidade de informação relativamente alta de dados</a:t>
            </a:r>
          </a:p>
          <a:p>
            <a:pPr marL="109537" indent="0" eaLnBrk="1" hangingPunct="1">
              <a:lnSpc>
                <a:spcPct val="90000"/>
              </a:lnSpc>
              <a:buNone/>
              <a:defRPr/>
            </a:pPr>
            <a:endParaRPr lang="pt-BR" sz="2700" dirty="0" smtClean="0"/>
          </a:p>
          <a:p>
            <a:pPr marL="620713" lvl="1" indent="-228600" eaLnBrk="1" hangingPunct="1">
              <a:lnSpc>
                <a:spcPct val="90000"/>
              </a:lnSpc>
              <a:defRPr/>
            </a:pPr>
            <a:r>
              <a:rPr lang="pt-BR" sz="2100" dirty="0" smtClean="0"/>
              <a:t>Compressão de Dados</a:t>
            </a:r>
          </a:p>
          <a:p>
            <a:pPr marL="858838" lvl="2" eaLnBrk="1" hangingPunct="1">
              <a:lnSpc>
                <a:spcPct val="90000"/>
              </a:lnSpc>
              <a:defRPr/>
            </a:pPr>
            <a:r>
              <a:rPr lang="pt-BR" sz="1900" dirty="0" smtClean="0"/>
              <a:t>Texto</a:t>
            </a:r>
          </a:p>
          <a:p>
            <a:pPr marL="858838" lvl="2" eaLnBrk="1" hangingPunct="1">
              <a:lnSpc>
                <a:spcPct val="90000"/>
              </a:lnSpc>
              <a:defRPr/>
            </a:pPr>
            <a:r>
              <a:rPr lang="pt-BR" sz="1900" dirty="0" smtClean="0"/>
              <a:t>Imagem</a:t>
            </a:r>
          </a:p>
          <a:p>
            <a:pPr marL="858838" lvl="2" eaLnBrk="1" hangingPunct="1">
              <a:lnSpc>
                <a:spcPct val="90000"/>
              </a:lnSpc>
              <a:defRPr/>
            </a:pPr>
            <a:r>
              <a:rPr lang="pt-BR" sz="1900" dirty="0" smtClean="0"/>
              <a:t>Áudio</a:t>
            </a:r>
          </a:p>
          <a:p>
            <a:pPr marL="858838" lvl="2" eaLnBrk="1" hangingPunct="1">
              <a:lnSpc>
                <a:spcPct val="90000"/>
              </a:lnSpc>
              <a:defRPr/>
            </a:pPr>
            <a:r>
              <a:rPr lang="pt-BR" sz="1900" dirty="0" smtClean="0"/>
              <a:t>Vídeo</a:t>
            </a:r>
          </a:p>
          <a:p>
            <a:pPr marL="365125" indent="-255588" eaLnBrk="1" hangingPunct="1">
              <a:lnSpc>
                <a:spcPct val="90000"/>
              </a:lnSpc>
              <a:defRPr/>
            </a:pPr>
            <a:endParaRPr lang="pt-BR" sz="2700" dirty="0" smtClean="0"/>
          </a:p>
          <a:p>
            <a:pPr marL="365125" indent="-255588" eaLnBrk="1" hangingPunct="1">
              <a:lnSpc>
                <a:spcPct val="90000"/>
              </a:lnSpc>
              <a:defRPr/>
            </a:pPr>
            <a:r>
              <a:rPr lang="pt-BR" sz="2700" dirty="0" smtClean="0">
                <a:solidFill>
                  <a:srgbClr val="000099"/>
                </a:solidFill>
              </a:rPr>
              <a:t>Obs.:</a:t>
            </a:r>
            <a:r>
              <a:rPr lang="pt-BR" sz="2700" dirty="0" smtClean="0"/>
              <a:t> </a:t>
            </a:r>
            <a:r>
              <a:rPr lang="pt-BR" sz="2300" dirty="0" smtClean="0"/>
              <a:t>Um sinal analógico perde qualidade como resultado de distorções do sinal. Com um sinal digital tal fenômeno acarreta erro, com possível correção.</a:t>
            </a:r>
          </a:p>
        </p:txBody>
      </p:sp>
      <p:sp>
        <p:nvSpPr>
          <p:cNvPr id="2222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42988" y="188913"/>
            <a:ext cx="7715250" cy="1139825"/>
          </a:xfrm>
          <a:ln>
            <a:miter lim="800000"/>
            <a:headEnd/>
            <a:tailEnd/>
          </a:ln>
          <a:extLst/>
        </p:spPr>
        <p:txBody>
          <a:bodyPr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200" b="1" kern="120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Representação da Informação Multimídia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00034" y="188913"/>
            <a:ext cx="4216429" cy="1189037"/>
          </a:xfrm>
          <a:ln>
            <a:miter lim="800000"/>
            <a:headEnd/>
            <a:tailEnd/>
          </a:ln>
          <a:extLst/>
        </p:spPr>
        <p:txBody>
          <a:bodyPr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defTabSz="449263" eaLnBrk="1" fontAlgn="auto" hangingPunct="1">
              <a:spcAft>
                <a:spcPts val="0"/>
              </a:spcAft>
              <a:defRPr/>
            </a:pPr>
            <a:r>
              <a:rPr lang="pt-BR" sz="4100" b="1" kern="1200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Digitalização da Mídia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23850" y="1773238"/>
            <a:ext cx="4824413" cy="4524375"/>
          </a:xfrm>
        </p:spPr>
        <p:txBody>
          <a:bodyPr/>
          <a:lstStyle/>
          <a:p>
            <a:pPr marL="365125" indent="-255588" defTabSz="449263" eaLnBrk="1" hangingPunct="1">
              <a:buClr>
                <a:srgbClr val="000066"/>
              </a:buClr>
              <a:buFont typeface="Wingdings" pitchFamily="2" charset="2"/>
              <a:buChar char="q"/>
            </a:pPr>
            <a:r>
              <a:rPr lang="en-US" altLang="pt-BR" sz="2700" b="1" smtClean="0"/>
              <a:t>Passos fundamentais para a digitalização de informações analógicas:</a:t>
            </a:r>
          </a:p>
          <a:p>
            <a:pPr marL="365125" indent="-255588" defTabSz="449263" eaLnBrk="1" hangingPunct="1">
              <a:buClr>
                <a:srgbClr val="000066"/>
              </a:buClr>
              <a:buFont typeface="Wingdings" pitchFamily="2" charset="2"/>
              <a:buChar char="q"/>
            </a:pPr>
            <a:endParaRPr lang="en-US" altLang="pt-BR" sz="1200" b="1" smtClean="0"/>
          </a:p>
          <a:p>
            <a:pPr marL="620713" lvl="1" indent="-228600" defTabSz="449263" eaLnBrk="1" hangingPunct="1"/>
            <a:r>
              <a:rPr lang="en-US" altLang="pt-BR" sz="2200" b="1" smtClean="0"/>
              <a:t>Amostragem/Discretização</a:t>
            </a:r>
            <a:r>
              <a:rPr lang="en-US" altLang="pt-BR" sz="2200" smtClean="0"/>
              <a:t> (</a:t>
            </a:r>
            <a:r>
              <a:rPr lang="en-US" altLang="pt-BR" sz="2200" i="1" smtClean="0"/>
              <a:t>sampling</a:t>
            </a:r>
            <a:r>
              <a:rPr lang="en-US" altLang="pt-BR" sz="2200" smtClean="0"/>
              <a:t>). Amostras discretas representam a informação contínua.</a:t>
            </a:r>
          </a:p>
          <a:p>
            <a:pPr marL="620713" lvl="1" indent="-228600" defTabSz="449263" eaLnBrk="1" hangingPunct="1"/>
            <a:r>
              <a:rPr lang="en-US" altLang="pt-BR" sz="2200" b="1" smtClean="0"/>
              <a:t>Quantização</a:t>
            </a:r>
            <a:r>
              <a:rPr lang="en-US" altLang="pt-BR" sz="2200" smtClean="0"/>
              <a:t> (</a:t>
            </a:r>
            <a:r>
              <a:rPr lang="en-US" altLang="pt-BR" sz="2200" i="1" smtClean="0"/>
              <a:t>quantizing</a:t>
            </a:r>
            <a:r>
              <a:rPr lang="en-US" altLang="pt-BR" sz="2200" smtClean="0"/>
              <a:t>). As amostras são convertidas à forma numérica.</a:t>
            </a:r>
          </a:p>
          <a:p>
            <a:pPr marL="620713" lvl="1" indent="-228600" defTabSz="449263" eaLnBrk="1" hangingPunct="1">
              <a:buFont typeface="Wingdings" pitchFamily="2" charset="2"/>
              <a:buNone/>
            </a:pPr>
            <a:endParaRPr lang="pt-BR" altLang="pt-BR" sz="2200" smtClean="0"/>
          </a:p>
        </p:txBody>
      </p:sp>
      <p:grpSp>
        <p:nvGrpSpPr>
          <p:cNvPr id="20484" name="Group 4"/>
          <p:cNvGrpSpPr>
            <a:grpSpLocks/>
          </p:cNvGrpSpPr>
          <p:nvPr/>
        </p:nvGrpSpPr>
        <p:grpSpPr bwMode="auto">
          <a:xfrm>
            <a:off x="4967288" y="260350"/>
            <a:ext cx="4176712" cy="6165850"/>
            <a:chOff x="3379" y="0"/>
            <a:chExt cx="2086" cy="3299"/>
          </a:xfrm>
        </p:grpSpPr>
        <p:pic>
          <p:nvPicPr>
            <p:cNvPr id="20486" name="Picture 5" descr="princamo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5" y="0"/>
              <a:ext cx="1949" cy="26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487" name="Picture 6" descr="pampc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911" b="3783"/>
            <a:stretch>
              <a:fillRect/>
            </a:stretch>
          </p:blipFill>
          <p:spPr bwMode="auto">
            <a:xfrm>
              <a:off x="3379" y="1797"/>
              <a:ext cx="2086" cy="15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88913"/>
            <a:ext cx="7715250" cy="1139825"/>
          </a:xfrm>
          <a:ln>
            <a:miter lim="800000"/>
            <a:headEnd/>
            <a:tailEnd/>
          </a:ln>
          <a:extLst/>
        </p:spPr>
        <p:txBody>
          <a:bodyPr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4100" b="1" kern="120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Sistemas Multimídia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116013" y="1773238"/>
            <a:ext cx="7561262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99"/>
              </a:buClr>
              <a:buSzPct val="70000"/>
              <a:buFont typeface="Wingdings" pitchFamily="2" charset="2"/>
              <a:buNone/>
            </a:pPr>
            <a:r>
              <a:rPr lang="pt-BR" altLang="pt-BR" sz="2400" b="1"/>
              <a:t>Tópicos </a:t>
            </a:r>
          </a:p>
          <a:p>
            <a:pPr eaLnBrk="1" hangingPunct="1">
              <a:spcBef>
                <a:spcPct val="20000"/>
              </a:spcBef>
              <a:buClr>
                <a:srgbClr val="000099"/>
              </a:buClr>
              <a:buSzPct val="70000"/>
              <a:buFont typeface="Wingdings" pitchFamily="2" charset="2"/>
              <a:buChar char="p"/>
            </a:pPr>
            <a:endParaRPr lang="pt-BR" altLang="pt-BR" sz="2400"/>
          </a:p>
          <a:p>
            <a:pPr eaLnBrk="1" hangingPunct="1">
              <a:spcBef>
                <a:spcPct val="20000"/>
              </a:spcBef>
              <a:buClr>
                <a:srgbClr val="000099"/>
              </a:buClr>
              <a:buSzPct val="70000"/>
              <a:buFont typeface="Wingdings" pitchFamily="2" charset="2"/>
              <a:buChar char="p"/>
            </a:pPr>
            <a:r>
              <a:rPr lang="pt-BR" altLang="pt-BR" sz="2400"/>
              <a:t>Breve Histórico</a:t>
            </a:r>
          </a:p>
          <a:p>
            <a:pPr eaLnBrk="1" hangingPunct="1">
              <a:spcBef>
                <a:spcPct val="20000"/>
              </a:spcBef>
              <a:buClr>
                <a:srgbClr val="000099"/>
              </a:buClr>
              <a:buSzPct val="70000"/>
              <a:buFont typeface="Wingdings" pitchFamily="2" charset="2"/>
              <a:buChar char="p"/>
            </a:pPr>
            <a:endParaRPr lang="pt-BR" altLang="pt-BR" sz="2400"/>
          </a:p>
          <a:p>
            <a:pPr eaLnBrk="1" hangingPunct="1">
              <a:spcBef>
                <a:spcPct val="20000"/>
              </a:spcBef>
              <a:buClr>
                <a:srgbClr val="000099"/>
              </a:buClr>
              <a:buSzPct val="70000"/>
              <a:buFont typeface="Wingdings" pitchFamily="2" charset="2"/>
              <a:buChar char="p"/>
            </a:pPr>
            <a:r>
              <a:rPr lang="pt-BR" altLang="pt-BR" sz="2400"/>
              <a:t>Tipos de Mídia</a:t>
            </a:r>
          </a:p>
          <a:p>
            <a:pPr eaLnBrk="1" hangingPunct="1">
              <a:spcBef>
                <a:spcPct val="20000"/>
              </a:spcBef>
              <a:buClr>
                <a:srgbClr val="000099"/>
              </a:buClr>
              <a:buSzPct val="70000"/>
              <a:buFont typeface="Wingdings" pitchFamily="2" charset="2"/>
              <a:buChar char="p"/>
            </a:pPr>
            <a:endParaRPr lang="pt-BR" altLang="pt-BR" sz="2400"/>
          </a:p>
          <a:p>
            <a:pPr eaLnBrk="1" hangingPunct="1">
              <a:spcBef>
                <a:spcPct val="20000"/>
              </a:spcBef>
              <a:buClr>
                <a:srgbClr val="000099"/>
              </a:buClr>
              <a:buSzPct val="70000"/>
              <a:buFont typeface="Wingdings" pitchFamily="2" charset="2"/>
              <a:buChar char="p"/>
            </a:pPr>
            <a:r>
              <a:rPr lang="pt-BR" altLang="pt-BR" sz="2400"/>
              <a:t>Representação da Informação Multimídia</a:t>
            </a:r>
          </a:p>
          <a:p>
            <a:pPr eaLnBrk="1" hangingPunct="1">
              <a:spcBef>
                <a:spcPct val="20000"/>
              </a:spcBef>
              <a:buClr>
                <a:srgbClr val="000099"/>
              </a:buClr>
              <a:buSzPct val="70000"/>
              <a:buFont typeface="Wingdings" pitchFamily="2" charset="2"/>
              <a:buChar char="p"/>
            </a:pPr>
            <a:endParaRPr lang="pt-BR" altLang="pt-BR" sz="2400"/>
          </a:p>
          <a:p>
            <a:pPr eaLnBrk="1" hangingPunct="1">
              <a:spcBef>
                <a:spcPct val="20000"/>
              </a:spcBef>
              <a:buClr>
                <a:srgbClr val="000099"/>
              </a:buClr>
              <a:buSzPct val="70000"/>
              <a:buFont typeface="Wingdings" pitchFamily="2" charset="2"/>
              <a:buChar char="p"/>
            </a:pPr>
            <a:r>
              <a:rPr lang="pt-BR" altLang="pt-BR" sz="2400"/>
              <a:t>Aplicações Multimídia</a:t>
            </a:r>
          </a:p>
          <a:p>
            <a:pPr eaLnBrk="1" hangingPunct="1"/>
            <a:r>
              <a:rPr lang="pt-BR" altLang="pt-BR" sz="2400"/>
              <a:t/>
            </a:r>
            <a:br>
              <a:rPr lang="pt-BR" altLang="pt-BR" sz="2400"/>
            </a:br>
            <a:endParaRPr lang="pt-BR" altLang="pt-BR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7"/>
          <p:cNvSpPr>
            <a:spLocks noChangeArrowheads="1"/>
          </p:cNvSpPr>
          <p:nvPr/>
        </p:nvSpPr>
        <p:spPr bwMode="auto">
          <a:xfrm>
            <a:off x="-36513" y="1844675"/>
            <a:ext cx="9144001" cy="40322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Verdana" pitchFamily="34" charset="0"/>
            </a:endParaRPr>
          </a:p>
        </p:txBody>
      </p:sp>
      <p:grpSp>
        <p:nvGrpSpPr>
          <p:cNvPr id="22531" name="Group 18"/>
          <p:cNvGrpSpPr>
            <a:grpSpLocks/>
          </p:cNvGrpSpPr>
          <p:nvPr/>
        </p:nvGrpSpPr>
        <p:grpSpPr bwMode="auto">
          <a:xfrm>
            <a:off x="1698625" y="1989138"/>
            <a:ext cx="7265988" cy="3671887"/>
            <a:chOff x="1070" y="1253"/>
            <a:chExt cx="4577" cy="2313"/>
          </a:xfrm>
        </p:grpSpPr>
        <p:pic>
          <p:nvPicPr>
            <p:cNvPr id="22536" name="Picture 4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7" y="1450"/>
              <a:ext cx="1271" cy="17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537" name="Picture 5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62" y="1459"/>
              <a:ext cx="1252" cy="17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538" name="Text Box 6"/>
            <p:cNvSpPr txBox="1">
              <a:spLocks noChangeArrowheads="1"/>
            </p:cNvSpPr>
            <p:nvPr/>
          </p:nvSpPr>
          <p:spPr bwMode="auto">
            <a:xfrm>
              <a:off x="4150" y="3233"/>
              <a:ext cx="1399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altLang="pt-BR" sz="1400">
                  <a:latin typeface="Tahoma" pitchFamily="34" charset="0"/>
                  <a:ea typeface="Lucida Sans Unicode" pitchFamily="34" charset="0"/>
                  <a:cs typeface="Lucida Sans Unicode" pitchFamily="34" charset="0"/>
                </a:rPr>
                <a:t>Os pixels são convertidos </a:t>
              </a:r>
            </a:p>
            <a:p>
              <a:pPr algn="ctr" eaLnBrk="1" hangingPunct="1"/>
              <a:r>
                <a:rPr lang="en-US" altLang="pt-BR" sz="1400">
                  <a:latin typeface="Tahoma" pitchFamily="34" charset="0"/>
                  <a:ea typeface="Lucida Sans Unicode" pitchFamily="34" charset="0"/>
                  <a:cs typeface="Lucida Sans Unicode" pitchFamily="34" charset="0"/>
                </a:rPr>
                <a:t>à forma numérica</a:t>
              </a:r>
            </a:p>
          </p:txBody>
        </p:sp>
        <p:sp>
          <p:nvSpPr>
            <p:cNvPr id="22539" name="Text Box 7"/>
            <p:cNvSpPr txBox="1">
              <a:spLocks noChangeArrowheads="1"/>
            </p:cNvSpPr>
            <p:nvPr/>
          </p:nvSpPr>
          <p:spPr bwMode="auto">
            <a:xfrm>
              <a:off x="2608" y="3237"/>
              <a:ext cx="1587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altLang="pt-BR" sz="1400">
                  <a:latin typeface="Tahoma" pitchFamily="34" charset="0"/>
                  <a:ea typeface="Lucida Sans Unicode" pitchFamily="34" charset="0"/>
                  <a:cs typeface="Lucida Sans Unicode" pitchFamily="34" charset="0"/>
                </a:rPr>
                <a:t>As amostras discretas (pixels)</a:t>
              </a:r>
            </a:p>
            <a:p>
              <a:pPr algn="ctr" eaLnBrk="1" hangingPunct="1"/>
              <a:r>
                <a:rPr lang="en-US" altLang="pt-BR" sz="1400">
                  <a:latin typeface="Tahoma" pitchFamily="34" charset="0"/>
                  <a:ea typeface="Lucida Sans Unicode" pitchFamily="34" charset="0"/>
                  <a:cs typeface="Lucida Sans Unicode" pitchFamily="34" charset="0"/>
                </a:rPr>
                <a:t>são ponderadas</a:t>
              </a:r>
            </a:p>
          </p:txBody>
        </p:sp>
        <p:sp>
          <p:nvSpPr>
            <p:cNvPr id="22540" name="Text Box 8"/>
            <p:cNvSpPr txBox="1">
              <a:spLocks noChangeArrowheads="1"/>
            </p:cNvSpPr>
            <p:nvPr/>
          </p:nvSpPr>
          <p:spPr bwMode="auto">
            <a:xfrm>
              <a:off x="1070" y="3240"/>
              <a:ext cx="153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altLang="pt-BR" sz="1400">
                  <a:latin typeface="Tahoma" pitchFamily="34" charset="0"/>
                  <a:ea typeface="Lucida Sans Unicode" pitchFamily="34" charset="0"/>
                  <a:cs typeface="Lucida Sans Unicode" pitchFamily="34" charset="0"/>
                </a:rPr>
                <a:t>A imagem é amostrada face </a:t>
              </a:r>
            </a:p>
            <a:p>
              <a:pPr algn="ctr" eaLnBrk="1" hangingPunct="1"/>
              <a:r>
                <a:rPr lang="en-US" altLang="pt-BR" sz="1400">
                  <a:latin typeface="Tahoma" pitchFamily="34" charset="0"/>
                  <a:ea typeface="Lucida Sans Unicode" pitchFamily="34" charset="0"/>
                  <a:cs typeface="Lucida Sans Unicode" pitchFamily="34" charset="0"/>
                </a:rPr>
                <a:t>à matriz de pixels</a:t>
              </a:r>
            </a:p>
          </p:txBody>
        </p:sp>
        <p:sp>
          <p:nvSpPr>
            <p:cNvPr id="22541" name="Text Box 9"/>
            <p:cNvSpPr txBox="1">
              <a:spLocks noChangeArrowheads="1"/>
            </p:cNvSpPr>
            <p:nvPr/>
          </p:nvSpPr>
          <p:spPr bwMode="auto">
            <a:xfrm>
              <a:off x="1429" y="1253"/>
              <a:ext cx="929" cy="192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pt-BR" sz="1400" b="1">
                  <a:solidFill>
                    <a:schemeClr val="bg1"/>
                  </a:solidFill>
                  <a:latin typeface="Tahoma" pitchFamily="34" charset="0"/>
                  <a:ea typeface="Lucida Sans Unicode" pitchFamily="34" charset="0"/>
                  <a:cs typeface="Lucida Sans Unicode" pitchFamily="34" charset="0"/>
                </a:rPr>
                <a:t>AMOSTRAGEM</a:t>
              </a:r>
            </a:p>
          </p:txBody>
        </p:sp>
        <p:sp>
          <p:nvSpPr>
            <p:cNvPr id="22542" name="Text Box 10"/>
            <p:cNvSpPr txBox="1">
              <a:spLocks noChangeArrowheads="1"/>
            </p:cNvSpPr>
            <p:nvPr/>
          </p:nvSpPr>
          <p:spPr bwMode="auto">
            <a:xfrm>
              <a:off x="4419" y="1289"/>
              <a:ext cx="956" cy="192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pt-BR" sz="1400" b="1">
                  <a:solidFill>
                    <a:schemeClr val="bg1"/>
                  </a:solidFill>
                  <a:latin typeface="Tahoma" pitchFamily="34" charset="0"/>
                  <a:ea typeface="Lucida Sans Unicode" pitchFamily="34" charset="0"/>
                  <a:cs typeface="Lucida Sans Unicode" pitchFamily="34" charset="0"/>
                </a:rPr>
                <a:t>QUANTIZAÇÃO</a:t>
              </a:r>
            </a:p>
          </p:txBody>
        </p:sp>
        <p:sp>
          <p:nvSpPr>
            <p:cNvPr id="22543" name="Text Box 11"/>
            <p:cNvSpPr txBox="1">
              <a:spLocks noChangeArrowheads="1"/>
            </p:cNvSpPr>
            <p:nvPr/>
          </p:nvSpPr>
          <p:spPr bwMode="auto">
            <a:xfrm>
              <a:off x="2925" y="1253"/>
              <a:ext cx="913" cy="192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pt-BR" sz="1400" b="1">
                  <a:solidFill>
                    <a:schemeClr val="bg1"/>
                  </a:solidFill>
                  <a:latin typeface="Tahoma" pitchFamily="34" charset="0"/>
                  <a:ea typeface="Lucida Sans Unicode" pitchFamily="34" charset="0"/>
                  <a:cs typeface="Lucida Sans Unicode" pitchFamily="34" charset="0"/>
                </a:rPr>
                <a:t>PONDERAÇÃO</a:t>
              </a:r>
            </a:p>
          </p:txBody>
        </p:sp>
        <p:pic>
          <p:nvPicPr>
            <p:cNvPr id="22544" name="Picture 12"/>
            <p:cNvPicPr>
              <a:picLocks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27" y="1476"/>
              <a:ext cx="1420" cy="17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2532" name="Group 14"/>
          <p:cNvGrpSpPr>
            <a:grpSpLocks/>
          </p:cNvGrpSpPr>
          <p:nvPr/>
        </p:nvGrpSpPr>
        <p:grpSpPr bwMode="auto">
          <a:xfrm>
            <a:off x="171450" y="2276475"/>
            <a:ext cx="1808163" cy="3479800"/>
            <a:chOff x="108" y="1404"/>
            <a:chExt cx="1142" cy="2222"/>
          </a:xfrm>
        </p:grpSpPr>
        <p:pic>
          <p:nvPicPr>
            <p:cNvPr id="22534" name="Picture 15"/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" y="1404"/>
              <a:ext cx="1142" cy="1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535" name="Text Box 16"/>
            <p:cNvSpPr txBox="1">
              <a:spLocks noChangeArrowheads="1"/>
            </p:cNvSpPr>
            <p:nvPr/>
          </p:nvSpPr>
          <p:spPr bwMode="auto">
            <a:xfrm>
              <a:off x="204" y="3295"/>
              <a:ext cx="909" cy="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pt-BR" sz="1400">
                  <a:latin typeface="Tahoma" pitchFamily="34" charset="0"/>
                  <a:ea typeface="Lucida Sans Unicode" pitchFamily="34" charset="0"/>
                  <a:cs typeface="Lucida Sans Unicode" pitchFamily="34" charset="0"/>
                </a:rPr>
                <a:t>Imagem natural</a:t>
              </a:r>
            </a:p>
            <a:p>
              <a:pPr eaLnBrk="1" hangingPunct="1"/>
              <a:endParaRPr lang="en-US" altLang="pt-BR" sz="1400">
                <a:latin typeface="Tahoma" pitchFamily="34" charset="0"/>
                <a:ea typeface="Lucida Sans Unicode" pitchFamily="34" charset="0"/>
                <a:cs typeface="Lucida Sans Unicode" pitchFamily="34" charset="0"/>
              </a:endParaRPr>
            </a:p>
          </p:txBody>
        </p:sp>
      </p:grpSp>
      <p:sp>
        <p:nvSpPr>
          <p:cNvPr id="236564" name="Rectangle 20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15888"/>
            <a:ext cx="7345363" cy="1189037"/>
          </a:xfrm>
          <a:ln>
            <a:miter lim="800000"/>
            <a:headEnd/>
            <a:tailEnd/>
          </a:ln>
          <a:extLst/>
        </p:spPr>
        <p:txBody>
          <a:bodyPr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defTabSz="449263" eaLnBrk="1" fontAlgn="auto" hangingPunct="1">
              <a:spcAft>
                <a:spcPts val="0"/>
              </a:spcAft>
              <a:defRPr/>
            </a:pPr>
            <a:r>
              <a:rPr lang="pt-BR" sz="4100" b="1" kern="120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Digitalização da Mídia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187450" y="1962150"/>
            <a:ext cx="6913563" cy="3967163"/>
          </a:xfrm>
        </p:spPr>
        <p:txBody>
          <a:bodyPr/>
          <a:lstStyle/>
          <a:p>
            <a:pPr marL="365125" indent="-255588" eaLnBrk="1" hangingPunct="1"/>
            <a:r>
              <a:rPr lang="pt-BR" altLang="pt-BR" sz="2800" dirty="0" smtClean="0"/>
              <a:t>Comunicação Pessoal</a:t>
            </a:r>
          </a:p>
          <a:p>
            <a:pPr marL="620713" lvl="1" indent="-228600" eaLnBrk="1" hangingPunct="1"/>
            <a:endParaRPr lang="pt-BR" altLang="pt-BR" sz="1200" dirty="0" smtClean="0"/>
          </a:p>
          <a:p>
            <a:pPr marL="620713" lvl="1" indent="-228600" eaLnBrk="1" hangingPunct="1"/>
            <a:r>
              <a:rPr lang="pt-BR" altLang="pt-BR" sz="2600" dirty="0" smtClean="0"/>
              <a:t>Voz</a:t>
            </a:r>
          </a:p>
          <a:p>
            <a:pPr marL="858838" lvl="2" eaLnBrk="1" hangingPunct="1"/>
            <a:r>
              <a:rPr lang="pt-BR" altLang="pt-BR" sz="2400" dirty="0" smtClean="0"/>
              <a:t>Telefonia, mensagens de áudio, conferência de voz.</a:t>
            </a:r>
          </a:p>
          <a:p>
            <a:pPr marL="620713" lvl="1" indent="-228600" eaLnBrk="1" hangingPunct="1"/>
            <a:endParaRPr lang="pt-BR" altLang="pt-BR" sz="1600" dirty="0" smtClean="0"/>
          </a:p>
          <a:p>
            <a:pPr marL="620713" lvl="1" indent="-228600" eaLnBrk="1" hangingPunct="1"/>
            <a:r>
              <a:rPr lang="pt-BR" altLang="pt-BR" sz="2600" dirty="0" smtClean="0"/>
              <a:t>Imagem</a:t>
            </a:r>
          </a:p>
          <a:p>
            <a:pPr marL="858838" lvl="2" eaLnBrk="1" hangingPunct="1"/>
            <a:r>
              <a:rPr lang="pt-BR" altLang="pt-BR" sz="2400" dirty="0" smtClean="0"/>
              <a:t>FAX, documentos </a:t>
            </a:r>
            <a:r>
              <a:rPr lang="pt-BR" altLang="pt-BR" sz="2400" dirty="0" err="1" smtClean="0"/>
              <a:t>scaneados</a:t>
            </a:r>
            <a:r>
              <a:rPr lang="pt-BR" altLang="pt-BR" sz="2400" dirty="0" smtClean="0"/>
              <a:t>, etc.</a:t>
            </a:r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42988" y="188913"/>
            <a:ext cx="7715250" cy="1139825"/>
          </a:xfrm>
          <a:ln>
            <a:miter lim="800000"/>
            <a:headEnd/>
            <a:tailEnd/>
          </a:ln>
          <a:extLst/>
        </p:spPr>
        <p:txBody>
          <a:bodyPr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200" b="1" kern="120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Aplicações Multimídia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042988" y="1744663"/>
            <a:ext cx="6913562" cy="3970337"/>
          </a:xfrm>
        </p:spPr>
        <p:txBody>
          <a:bodyPr/>
          <a:lstStyle/>
          <a:p>
            <a:pPr marL="365125" indent="-255588" eaLnBrk="1" hangingPunct="1"/>
            <a:r>
              <a:rPr lang="pt-BR" altLang="pt-BR" sz="2800" dirty="0" smtClean="0"/>
              <a:t>Comunicação Pessoal</a:t>
            </a:r>
          </a:p>
          <a:p>
            <a:pPr marL="620713" lvl="1" indent="-228600" eaLnBrk="1" hangingPunct="1"/>
            <a:endParaRPr lang="pt-BR" altLang="pt-BR" sz="1200" dirty="0" smtClean="0"/>
          </a:p>
          <a:p>
            <a:pPr marL="620713" lvl="1" indent="-228600" eaLnBrk="1" hangingPunct="1"/>
            <a:r>
              <a:rPr lang="pt-BR" altLang="pt-BR" sz="2600" dirty="0" smtClean="0"/>
              <a:t>Texto</a:t>
            </a:r>
          </a:p>
          <a:p>
            <a:pPr marL="858838" lvl="2" eaLnBrk="1" hangingPunct="1"/>
            <a:r>
              <a:rPr lang="pt-BR" altLang="pt-BR" sz="2400" dirty="0" err="1" smtClean="0"/>
              <a:t>Email</a:t>
            </a:r>
            <a:r>
              <a:rPr lang="pt-BR" altLang="pt-BR" sz="2400" dirty="0" smtClean="0"/>
              <a:t>,  SMS, mensagens de texto, etc.</a:t>
            </a:r>
          </a:p>
          <a:p>
            <a:pPr marL="392113" lvl="1" indent="0" eaLnBrk="1" hangingPunct="1">
              <a:buNone/>
            </a:pPr>
            <a:endParaRPr lang="pt-BR" altLang="pt-BR" sz="1200" dirty="0" smtClean="0"/>
          </a:p>
          <a:p>
            <a:pPr marL="620713" lvl="1" indent="-228600" eaLnBrk="1" hangingPunct="1"/>
            <a:r>
              <a:rPr lang="pt-BR" altLang="pt-BR" sz="2600" dirty="0" smtClean="0"/>
              <a:t>Voz e Vídeo</a:t>
            </a:r>
          </a:p>
          <a:p>
            <a:pPr marL="858838" lvl="2" eaLnBrk="1" hangingPunct="1"/>
            <a:r>
              <a:rPr lang="pt-BR" altLang="pt-BR" sz="2400" dirty="0" smtClean="0"/>
              <a:t>Videoconferência, </a:t>
            </a:r>
            <a:r>
              <a:rPr lang="pt-BR" altLang="pt-BR" sz="2400" dirty="0" err="1" smtClean="0"/>
              <a:t>videochamadas</a:t>
            </a:r>
            <a:r>
              <a:rPr lang="pt-BR" altLang="pt-BR" sz="2400" dirty="0" smtClean="0"/>
              <a:t>, etc.</a:t>
            </a:r>
          </a:p>
          <a:p>
            <a:pPr marL="620713" lvl="1" indent="-228600" eaLnBrk="1" hangingPunct="1"/>
            <a:endParaRPr lang="pt-BR" altLang="pt-BR" sz="1200" dirty="0" smtClean="0"/>
          </a:p>
          <a:p>
            <a:pPr marL="620713" lvl="1" indent="-228600" eaLnBrk="1" hangingPunct="1"/>
            <a:r>
              <a:rPr lang="pt-BR" altLang="pt-BR" sz="2400" dirty="0" smtClean="0"/>
              <a:t>Lembrando que podemos ter mais de um tipo de mensagens simultaneamente, como texto + imagem, voz e imagem, etc. Neste caso, temos uma </a:t>
            </a:r>
            <a:r>
              <a:rPr lang="pt-BR" altLang="pt-BR" sz="2400" u="sng" dirty="0" smtClean="0"/>
              <a:t>comunicação multimídia</a:t>
            </a:r>
            <a:r>
              <a:rPr lang="pt-BR" altLang="pt-BR" sz="2400" dirty="0" smtClean="0"/>
              <a:t>.</a:t>
            </a:r>
          </a:p>
        </p:txBody>
      </p:sp>
      <p:sp>
        <p:nvSpPr>
          <p:cNvPr id="2283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42988" y="188913"/>
            <a:ext cx="7715250" cy="1139825"/>
          </a:xfrm>
          <a:ln>
            <a:miter lim="800000"/>
            <a:headEnd/>
            <a:tailEnd/>
          </a:ln>
          <a:extLst/>
        </p:spPr>
        <p:txBody>
          <a:bodyPr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200" b="1" kern="120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Aplicações Multimídia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119188" y="2109788"/>
            <a:ext cx="6915150" cy="3962400"/>
          </a:xfrm>
        </p:spPr>
        <p:txBody>
          <a:bodyPr/>
          <a:lstStyle/>
          <a:p>
            <a:pPr marL="365125" indent="-255588" eaLnBrk="1" hangingPunct="1"/>
            <a:r>
              <a:rPr lang="pt-BR" altLang="pt-BR" sz="2800" dirty="0" smtClean="0"/>
              <a:t>Aplicações Interativas</a:t>
            </a:r>
          </a:p>
          <a:p>
            <a:pPr marL="620713" lvl="1" indent="-228600" eaLnBrk="1" hangingPunct="1"/>
            <a:r>
              <a:rPr lang="pt-BR" altLang="pt-BR" sz="2300" dirty="0" smtClean="0"/>
              <a:t>Páginas Web em geral, comércio eletrônico em geral, </a:t>
            </a:r>
            <a:r>
              <a:rPr lang="pt-BR" altLang="pt-BR" sz="2300" dirty="0" err="1" smtClean="0"/>
              <a:t>homebanking</a:t>
            </a:r>
            <a:r>
              <a:rPr lang="pt-BR" altLang="pt-BR" sz="2300" dirty="0" smtClean="0"/>
              <a:t>, jogos, etc.</a:t>
            </a:r>
          </a:p>
          <a:p>
            <a:pPr marL="365125" indent="-255588" eaLnBrk="1" hangingPunct="1"/>
            <a:endParaRPr lang="pt-BR" altLang="pt-BR" sz="2800" dirty="0" smtClean="0"/>
          </a:p>
          <a:p>
            <a:pPr marL="365125" indent="-255588" eaLnBrk="1" hangingPunct="1"/>
            <a:r>
              <a:rPr lang="pt-BR" altLang="pt-BR" sz="2800" dirty="0" smtClean="0"/>
              <a:t>Aplicações de Lazer</a:t>
            </a:r>
          </a:p>
          <a:p>
            <a:pPr marL="620713" lvl="1" indent="-228600" eaLnBrk="1" hangingPunct="1"/>
            <a:r>
              <a:rPr lang="pt-BR" altLang="pt-BR" sz="2300" dirty="0" smtClean="0"/>
              <a:t>Vídeo sob demanda (</a:t>
            </a:r>
            <a:r>
              <a:rPr lang="pt-BR" altLang="pt-BR" sz="2300" dirty="0" err="1" smtClean="0"/>
              <a:t>Netflix</a:t>
            </a:r>
            <a:r>
              <a:rPr lang="pt-BR" altLang="pt-BR" sz="2300" dirty="0" smtClean="0"/>
              <a:t>), Televisão Interativa (Promessa do antigo projeto da TV Digital), etc.</a:t>
            </a:r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42988" y="188913"/>
            <a:ext cx="7715250" cy="1139825"/>
          </a:xfrm>
          <a:ln>
            <a:miter lim="800000"/>
            <a:headEnd/>
            <a:tailEnd/>
          </a:ln>
          <a:extLst/>
        </p:spPr>
        <p:txBody>
          <a:bodyPr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200" b="1" kern="120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Aplicações Multimídia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143000" y="1989138"/>
            <a:ext cx="8001000" cy="4114800"/>
          </a:xfrm>
        </p:spPr>
        <p:txBody>
          <a:bodyPr lIns="92075" tIns="46038" rIns="92075" bIns="46038"/>
          <a:lstStyle/>
          <a:p>
            <a:pPr marL="365125" indent="-255588" eaLnBrk="1" hangingPunct="1">
              <a:lnSpc>
                <a:spcPct val="90000"/>
              </a:lnSpc>
              <a:buClr>
                <a:srgbClr val="FFCC00"/>
              </a:buClr>
            </a:pPr>
            <a:r>
              <a:rPr lang="pt-BR" altLang="pt-BR" sz="2800" dirty="0" err="1" smtClean="0"/>
              <a:t>HomeOffice</a:t>
            </a:r>
            <a:r>
              <a:rPr lang="pt-BR" altLang="pt-BR" sz="2800" dirty="0" smtClean="0"/>
              <a:t>: </a:t>
            </a:r>
          </a:p>
          <a:p>
            <a:pPr marL="765175" lvl="1" indent="-255588" eaLnBrk="1" hangingPunct="1">
              <a:lnSpc>
                <a:spcPct val="90000"/>
              </a:lnSpc>
              <a:buClr>
                <a:srgbClr val="FFCC00"/>
              </a:buClr>
            </a:pPr>
            <a:r>
              <a:rPr lang="pt-BR" altLang="pt-BR" sz="2300" dirty="0" smtClean="0"/>
              <a:t>Confecção de </a:t>
            </a:r>
            <a:r>
              <a:rPr lang="pt-BR" altLang="pt-BR" sz="2300" i="1" dirty="0" err="1" smtClean="0"/>
              <a:t>CD-ROMs</a:t>
            </a:r>
            <a:r>
              <a:rPr lang="pt-BR" altLang="pt-BR" sz="2300" i="1" dirty="0" smtClean="0"/>
              <a:t>, DVD-ROMS, Sites Web, </a:t>
            </a:r>
            <a:r>
              <a:rPr lang="pt-BR" altLang="pt-BR" sz="2300" i="1" dirty="0" err="1" smtClean="0"/>
              <a:t>APPs</a:t>
            </a:r>
            <a:r>
              <a:rPr lang="pt-BR" altLang="pt-BR" sz="2300" i="1" dirty="0" smtClean="0"/>
              <a:t>, etc.</a:t>
            </a:r>
            <a:endParaRPr lang="pt-BR" altLang="pt-BR" sz="2300" dirty="0" smtClean="0"/>
          </a:p>
          <a:p>
            <a:pPr marL="365125" indent="-255588" eaLnBrk="1" hangingPunct="1">
              <a:lnSpc>
                <a:spcPct val="90000"/>
              </a:lnSpc>
              <a:buClr>
                <a:srgbClr val="FFCC00"/>
              </a:buClr>
            </a:pPr>
            <a:r>
              <a:rPr lang="pt-BR" altLang="pt-BR" sz="2800" dirty="0" smtClean="0"/>
              <a:t>Corporativo/Empresarial: </a:t>
            </a:r>
          </a:p>
          <a:p>
            <a:pPr marL="765175" lvl="1" indent="-255588" eaLnBrk="1" hangingPunct="1">
              <a:lnSpc>
                <a:spcPct val="90000"/>
              </a:lnSpc>
              <a:buClr>
                <a:srgbClr val="FFCC00"/>
              </a:buClr>
            </a:pPr>
            <a:r>
              <a:rPr lang="pt-BR" altLang="pt-BR" sz="2300" dirty="0" smtClean="0"/>
              <a:t>Demonstrações e Apresentações (Slides, demos)</a:t>
            </a:r>
          </a:p>
          <a:p>
            <a:pPr marL="765175" lvl="1" indent="-255588" eaLnBrk="1" hangingPunct="1">
              <a:lnSpc>
                <a:spcPct val="90000"/>
              </a:lnSpc>
              <a:buClr>
                <a:srgbClr val="FFCC00"/>
              </a:buClr>
            </a:pPr>
            <a:r>
              <a:rPr lang="pt-BR" altLang="pt-BR" sz="2300" dirty="0" smtClean="0"/>
              <a:t>Bancos de dados multimídia</a:t>
            </a:r>
          </a:p>
          <a:p>
            <a:pPr marL="765175" lvl="1" indent="-255588" eaLnBrk="1" hangingPunct="1">
              <a:lnSpc>
                <a:spcPct val="90000"/>
              </a:lnSpc>
              <a:buClr>
                <a:srgbClr val="FFCC00"/>
              </a:buClr>
            </a:pPr>
            <a:r>
              <a:rPr lang="pt-BR" altLang="pt-BR" sz="2300" dirty="0" smtClean="0"/>
              <a:t>Simulações (jogos)</a:t>
            </a:r>
          </a:p>
          <a:p>
            <a:pPr marL="765175" lvl="1" indent="-255588" eaLnBrk="1" hangingPunct="1">
              <a:lnSpc>
                <a:spcPct val="90000"/>
              </a:lnSpc>
              <a:buClr>
                <a:srgbClr val="FFCC00"/>
              </a:buClr>
            </a:pPr>
            <a:r>
              <a:rPr lang="pt-BR" altLang="pt-BR" sz="2300" dirty="0" smtClean="0"/>
              <a:t>Comércio eletrônico</a:t>
            </a:r>
          </a:p>
          <a:p>
            <a:pPr marL="765175" lvl="1" indent="-255588" eaLnBrk="1" hangingPunct="1">
              <a:lnSpc>
                <a:spcPct val="90000"/>
              </a:lnSpc>
              <a:buClr>
                <a:srgbClr val="FFCC00"/>
              </a:buClr>
            </a:pPr>
            <a:r>
              <a:rPr lang="pt-BR" altLang="pt-BR" sz="2300" dirty="0" smtClean="0"/>
              <a:t>Comunicação </a:t>
            </a:r>
            <a:r>
              <a:rPr lang="pt-BR" altLang="pt-BR" sz="2300" dirty="0" err="1" smtClean="0"/>
              <a:t>inter-pessoal</a:t>
            </a:r>
            <a:r>
              <a:rPr lang="pt-BR" altLang="pt-BR" sz="2300" dirty="0" smtClean="0"/>
              <a:t> (videoconferência, reconhecimento e síntese de voz, ...)</a:t>
            </a:r>
            <a:endParaRPr lang="pt-BR" altLang="pt-BR" dirty="0" smtClean="0"/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16013" y="260350"/>
            <a:ext cx="7772400" cy="1143000"/>
          </a:xfrm>
          <a:ln>
            <a:miter lim="800000"/>
            <a:headEnd/>
            <a:tailEnd/>
          </a:ln>
          <a:extLst/>
        </p:spPr>
        <p:txBody>
          <a:bodyPr lIns="92075" tIns="46038" rIns="92075" bIns="46038"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4100" b="1" kern="120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Aplicações da Multimídia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143000" y="6581775"/>
            <a:ext cx="2438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1200">
                <a:solidFill>
                  <a:srgbClr val="FFFFFF"/>
                </a:solidFill>
              </a:rPr>
              <a:t>Sérgio Carlos Portari Jr</a:t>
            </a:r>
            <a:endParaRPr lang="pt-BR" altLang="pt-BR" sz="240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3571875" y="4824413"/>
            <a:ext cx="4191000" cy="533400"/>
          </a:xfrm>
          <a:prstGeom prst="rect">
            <a:avLst/>
          </a:prstGeom>
          <a:solidFill>
            <a:srgbClr val="969696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Verdana" pitchFamily="34" charset="0"/>
            </a:endParaRPr>
          </a:p>
        </p:txBody>
      </p:sp>
      <p:sp>
        <p:nvSpPr>
          <p:cNvPr id="254980" name="Rectangle 4"/>
          <p:cNvSpPr>
            <a:spLocks noGrp="1" noChangeArrowheads="1"/>
          </p:cNvSpPr>
          <p:nvPr>
            <p:ph idx="4294967295"/>
          </p:nvPr>
        </p:nvSpPr>
        <p:spPr>
          <a:xfrm>
            <a:off x="323850" y="1484313"/>
            <a:ext cx="8534400" cy="4114800"/>
          </a:xfrm>
        </p:spPr>
        <p:txBody>
          <a:bodyPr>
            <a:normAutofit fontScale="92500" lnSpcReduction="10000"/>
          </a:bodyPr>
          <a:lstStyle/>
          <a:p>
            <a:pPr marL="365125" indent="-255588" eaLnBrk="1" hangingPunct="1">
              <a:lnSpc>
                <a:spcPct val="90000"/>
              </a:lnSpc>
              <a:defRPr/>
            </a:pPr>
            <a:r>
              <a:rPr lang="pt-BR" sz="2700" b="1" dirty="0" smtClean="0">
                <a:solidFill>
                  <a:srgbClr val="000099"/>
                </a:solidFill>
              </a:rPr>
              <a:t>Mídias eletrônicas </a:t>
            </a:r>
            <a:r>
              <a:rPr lang="pt-BR" sz="2700" b="1" i="1" dirty="0" smtClean="0">
                <a:solidFill>
                  <a:srgbClr val="000099"/>
                </a:solidFill>
              </a:rPr>
              <a:t>versus</a:t>
            </a:r>
            <a:r>
              <a:rPr lang="pt-BR" sz="2700" b="1" dirty="0" smtClean="0">
                <a:solidFill>
                  <a:srgbClr val="000099"/>
                </a:solidFill>
              </a:rPr>
              <a:t> mídias convencionais:</a:t>
            </a:r>
            <a:endParaRPr lang="pt-BR" sz="2800" b="1" dirty="0" smtClean="0">
              <a:solidFill>
                <a:srgbClr val="000099"/>
              </a:solidFill>
            </a:endParaRPr>
          </a:p>
          <a:p>
            <a:pPr marL="620713" lvl="1" indent="-228600" eaLnBrk="1" hangingPunct="1">
              <a:lnSpc>
                <a:spcPct val="90000"/>
              </a:lnSpc>
              <a:defRPr/>
            </a:pPr>
            <a:r>
              <a:rPr lang="pt-BR" sz="2300" dirty="0" smtClean="0"/>
              <a:t>Escrita (textos) </a:t>
            </a:r>
            <a:r>
              <a:rPr lang="pt-BR" sz="2300" dirty="0" smtClean="0">
                <a:sym typeface="Symbol" pitchFamily="18" charset="2"/>
              </a:rPr>
              <a:t> Jornal </a:t>
            </a:r>
          </a:p>
          <a:p>
            <a:pPr marL="620713" lvl="1" indent="-228600" eaLnBrk="1" hangingPunct="1">
              <a:lnSpc>
                <a:spcPct val="90000"/>
              </a:lnSpc>
              <a:defRPr/>
            </a:pPr>
            <a:r>
              <a:rPr lang="pt-BR" sz="2300" dirty="0" smtClean="0">
                <a:sym typeface="Symbol" pitchFamily="18" charset="2"/>
              </a:rPr>
              <a:t>Gráficos/Imagens  Revistas</a:t>
            </a:r>
          </a:p>
          <a:p>
            <a:pPr marL="620713" lvl="1" indent="-228600" eaLnBrk="1" hangingPunct="1">
              <a:lnSpc>
                <a:spcPct val="90000"/>
              </a:lnSpc>
              <a:defRPr/>
            </a:pPr>
            <a:r>
              <a:rPr lang="pt-BR" sz="2300" dirty="0" smtClean="0">
                <a:sym typeface="Symbol" pitchFamily="18" charset="2"/>
              </a:rPr>
              <a:t>Vídeos e Animações  Cinema, Televisão</a:t>
            </a:r>
          </a:p>
          <a:p>
            <a:pPr marL="620713" lvl="1" indent="-228600" eaLnBrk="1" hangingPunct="1">
              <a:lnSpc>
                <a:spcPct val="90000"/>
              </a:lnSpc>
              <a:defRPr/>
            </a:pPr>
            <a:r>
              <a:rPr lang="pt-BR" sz="2300" dirty="0" smtClean="0">
                <a:sym typeface="Symbol" pitchFamily="18" charset="2"/>
              </a:rPr>
              <a:t>Sons e Músicas  Rádio</a:t>
            </a:r>
            <a:endParaRPr lang="pt-BR" sz="2300" b="1" dirty="0" smtClean="0"/>
          </a:p>
          <a:p>
            <a:pPr marL="620713" lvl="1" indent="-228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pt-BR" sz="1000" b="1" dirty="0" smtClean="0">
              <a:solidFill>
                <a:schemeClr val="hlink"/>
              </a:solidFill>
            </a:endParaRPr>
          </a:p>
          <a:p>
            <a:pPr marL="365125" indent="-255588" eaLnBrk="1" hangingPunct="1">
              <a:lnSpc>
                <a:spcPct val="90000"/>
              </a:lnSpc>
              <a:defRPr/>
            </a:pPr>
            <a:r>
              <a:rPr lang="pt-BR" sz="2800" b="1" dirty="0" smtClean="0">
                <a:solidFill>
                  <a:srgbClr val="000099"/>
                </a:solidFill>
              </a:rPr>
              <a:t>Mídias eletrônicas:</a:t>
            </a:r>
            <a:endParaRPr lang="pt-BR" sz="2800" dirty="0" smtClean="0">
              <a:solidFill>
                <a:srgbClr val="000099"/>
              </a:solidFill>
            </a:endParaRPr>
          </a:p>
          <a:p>
            <a:pPr marL="620713" lvl="1" indent="-228600" eaLnBrk="1" hangingPunct="1">
              <a:lnSpc>
                <a:spcPct val="90000"/>
              </a:lnSpc>
              <a:defRPr/>
            </a:pPr>
            <a:r>
              <a:rPr lang="pt-BR" sz="2300" dirty="0" smtClean="0"/>
              <a:t>Realidade Virtual</a:t>
            </a:r>
          </a:p>
          <a:p>
            <a:pPr marL="620713" lvl="1" indent="-228600" eaLnBrk="1" hangingPunct="1">
              <a:lnSpc>
                <a:spcPct val="90000"/>
              </a:lnSpc>
              <a:defRPr/>
            </a:pPr>
            <a:r>
              <a:rPr lang="pt-BR" sz="2300" dirty="0" smtClean="0"/>
              <a:t>Processamento de Imagens e Voz simultâneos</a:t>
            </a:r>
          </a:p>
          <a:p>
            <a:pPr marL="620713" lvl="1" indent="-228600" eaLnBrk="1" hangingPunct="1">
              <a:lnSpc>
                <a:spcPct val="90000"/>
              </a:lnSpc>
              <a:defRPr/>
            </a:pPr>
            <a:r>
              <a:rPr lang="pt-BR" sz="2300" dirty="0" err="1" smtClean="0"/>
              <a:t>Vídeo-Conferência</a:t>
            </a:r>
            <a:endParaRPr lang="pt-BR" sz="2300" dirty="0" smtClean="0"/>
          </a:p>
          <a:p>
            <a:pPr marL="620713" lvl="1" indent="-228600" eaLnBrk="1" hangingPunct="1">
              <a:lnSpc>
                <a:spcPct val="90000"/>
              </a:lnSpc>
              <a:defRPr/>
            </a:pPr>
            <a:r>
              <a:rPr lang="pt-BR" sz="2300" dirty="0" smtClean="0"/>
              <a:t>Internet / Streaming			</a:t>
            </a:r>
          </a:p>
          <a:p>
            <a:pPr marL="620713" lvl="1" indent="-228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pt-BR" sz="2300" b="1" dirty="0" smtClean="0">
                <a:solidFill>
                  <a:srgbClr val="CC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			</a:t>
            </a:r>
            <a:r>
              <a:rPr lang="pt-BR" sz="23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Interação com o usuário</a:t>
            </a:r>
            <a:endParaRPr lang="pt-BR" sz="3100" dirty="0" smtClean="0">
              <a:solidFill>
                <a:srgbClr val="000099"/>
              </a:solidFill>
            </a:endParaRPr>
          </a:p>
          <a:p>
            <a:pPr marL="620713" lvl="1" indent="-228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pt-BR" sz="2300" b="1" dirty="0" smtClean="0">
              <a:solidFill>
                <a:srgbClr val="000099"/>
              </a:solidFill>
            </a:endParaRPr>
          </a:p>
        </p:txBody>
      </p:sp>
      <p:sp>
        <p:nvSpPr>
          <p:cNvPr id="254983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1116013" y="260350"/>
            <a:ext cx="7772400" cy="1143000"/>
          </a:xfrm>
          <a:ln>
            <a:miter lim="800000"/>
            <a:headEnd/>
            <a:tailEnd/>
          </a:ln>
          <a:extLst/>
        </p:spPr>
        <p:txBody>
          <a:bodyPr lIns="92075" tIns="46038" rIns="92075" bIns="46038"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4100" b="1" kern="120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Aplicações da Multimídia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1143000" y="6581775"/>
            <a:ext cx="2438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1200">
                <a:solidFill>
                  <a:srgbClr val="FFFFFF"/>
                </a:solidFill>
              </a:rPr>
              <a:t>Sérgio Carlos Portari Jr</a:t>
            </a:r>
            <a:endParaRPr lang="pt-BR" altLang="pt-BR" sz="240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Como se fazia jornal antigamente...</a:t>
            </a:r>
            <a:endParaRPr lang="pt-BR" dirty="0"/>
          </a:p>
        </p:txBody>
      </p:sp>
      <p:pic>
        <p:nvPicPr>
          <p:cNvPr id="4" name="Como faziamos jornais antigamente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2380" y="1700808"/>
            <a:ext cx="9011057" cy="504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65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116013" y="1773238"/>
            <a:ext cx="7715250" cy="4530725"/>
          </a:xfrm>
        </p:spPr>
        <p:txBody>
          <a:bodyPr/>
          <a:lstStyle/>
          <a:p>
            <a:pPr marL="365125" indent="-255588" eaLnBrk="1" hangingPunct="1"/>
            <a:r>
              <a:rPr lang="pt-BR" altLang="pt-BR" sz="2800" b="1" smtClean="0">
                <a:solidFill>
                  <a:srgbClr val="000099"/>
                </a:solidFill>
              </a:rPr>
              <a:t>Sistemas multimídia requerem alto desempenho - desafios:</a:t>
            </a:r>
            <a:endParaRPr lang="pt-BR" altLang="pt-BR" sz="2800" smtClean="0">
              <a:solidFill>
                <a:srgbClr val="000099"/>
              </a:solidFill>
            </a:endParaRPr>
          </a:p>
          <a:p>
            <a:pPr marL="620713" lvl="1" indent="-228600" eaLnBrk="1" hangingPunct="1"/>
            <a:r>
              <a:rPr lang="pt-BR" altLang="pt-BR" smtClean="0"/>
              <a:t>volume de informação;</a:t>
            </a:r>
          </a:p>
          <a:p>
            <a:pPr marL="620713" lvl="1" indent="-228600" eaLnBrk="1" hangingPunct="1"/>
            <a:r>
              <a:rPr lang="pt-BR" altLang="pt-BR" smtClean="0"/>
              <a:t>fluxo de informação;</a:t>
            </a:r>
          </a:p>
          <a:p>
            <a:pPr marL="620713" lvl="1" indent="-228600" eaLnBrk="1" hangingPunct="1"/>
            <a:r>
              <a:rPr lang="pt-BR" altLang="pt-BR" smtClean="0"/>
              <a:t>manutenção do fluxo em tempo real;</a:t>
            </a:r>
          </a:p>
          <a:p>
            <a:pPr marL="620713" lvl="1" indent="-228600" eaLnBrk="1" hangingPunct="1"/>
            <a:r>
              <a:rPr lang="pt-BR" altLang="pt-BR" smtClean="0"/>
              <a:t>cálculos em tempo real;</a:t>
            </a:r>
          </a:p>
          <a:p>
            <a:pPr marL="620713" lvl="1" indent="-228600" eaLnBrk="1" hangingPunct="1"/>
            <a:r>
              <a:rPr lang="pt-BR" altLang="pt-BR" smtClean="0"/>
              <a:t>facilidade de uso.</a:t>
            </a:r>
          </a:p>
          <a:p>
            <a:pPr marL="365125" indent="-255588" eaLnBrk="1" hangingPunct="1"/>
            <a:endParaRPr lang="pt-BR" altLang="pt-BR" smtClean="0"/>
          </a:p>
        </p:txBody>
      </p:sp>
      <p:sp>
        <p:nvSpPr>
          <p:cNvPr id="281606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1042988" y="188913"/>
            <a:ext cx="7715250" cy="1139825"/>
          </a:xfrm>
          <a:ln>
            <a:miter lim="800000"/>
            <a:headEnd/>
            <a:tailEnd/>
          </a:ln>
          <a:extLst/>
        </p:spPr>
        <p:txBody>
          <a:bodyPr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4100" b="1" kern="120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Sistemas Multimídia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1143000" y="6581775"/>
            <a:ext cx="2438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1200">
                <a:solidFill>
                  <a:srgbClr val="FFFFFF"/>
                </a:solidFill>
              </a:rPr>
              <a:t>Sérgio Carlos Portari Jr</a:t>
            </a:r>
            <a:endParaRPr lang="pt-BR" altLang="pt-BR" sz="240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187450" y="1916113"/>
            <a:ext cx="7772400" cy="4114800"/>
          </a:xfrm>
        </p:spPr>
        <p:txBody>
          <a:bodyPr/>
          <a:lstStyle/>
          <a:p>
            <a:pPr marL="365125" indent="-255588" eaLnBrk="1" hangingPunct="1"/>
            <a:r>
              <a:rPr lang="pt-BR" altLang="pt-BR" sz="2800" b="1" smtClean="0">
                <a:solidFill>
                  <a:srgbClr val="000099"/>
                </a:solidFill>
              </a:rPr>
              <a:t>Soluções:</a:t>
            </a:r>
            <a:endParaRPr lang="pt-BR" altLang="pt-BR" smtClean="0">
              <a:solidFill>
                <a:srgbClr val="000099"/>
              </a:solidFill>
            </a:endParaRPr>
          </a:p>
          <a:p>
            <a:pPr marL="620713" lvl="1" indent="-228600" eaLnBrk="1" hangingPunct="1"/>
            <a:r>
              <a:rPr lang="pt-BR" altLang="pt-BR" smtClean="0"/>
              <a:t>computadores mais potentes;</a:t>
            </a:r>
          </a:p>
          <a:p>
            <a:pPr marL="620713" lvl="1" indent="-228600" eaLnBrk="1" hangingPunct="1"/>
            <a:r>
              <a:rPr lang="pt-BR" altLang="pt-BR" smtClean="0"/>
              <a:t>memórias maiores;</a:t>
            </a:r>
          </a:p>
          <a:p>
            <a:pPr marL="620713" lvl="1" indent="-228600" eaLnBrk="1" hangingPunct="1"/>
            <a:r>
              <a:rPr lang="pt-BR" altLang="pt-BR" smtClean="0"/>
              <a:t>técnicas de compressão;</a:t>
            </a:r>
          </a:p>
          <a:p>
            <a:pPr marL="620713" lvl="1" indent="-228600" eaLnBrk="1" hangingPunct="1"/>
            <a:r>
              <a:rPr lang="pt-BR" altLang="pt-BR" smtClean="0"/>
              <a:t>técnicas de design.</a:t>
            </a:r>
          </a:p>
          <a:p>
            <a:pPr marL="365125" indent="-255588" eaLnBrk="1" hangingPunct="1"/>
            <a:endParaRPr lang="pt-BR" altLang="pt-BR" smtClean="0"/>
          </a:p>
        </p:txBody>
      </p:sp>
      <p:sp>
        <p:nvSpPr>
          <p:cNvPr id="282630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1042988" y="188913"/>
            <a:ext cx="7715250" cy="1139825"/>
          </a:xfrm>
          <a:ln>
            <a:miter lim="800000"/>
            <a:headEnd/>
            <a:tailEnd/>
          </a:ln>
          <a:extLst/>
        </p:spPr>
        <p:txBody>
          <a:bodyPr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4100" b="1" kern="120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Sistemas Multimídia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1143000" y="6581775"/>
            <a:ext cx="2438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1200">
                <a:solidFill>
                  <a:srgbClr val="FFFFFF"/>
                </a:solidFill>
              </a:rPr>
              <a:t>Sérgio Carlos Portari Jr</a:t>
            </a:r>
            <a:endParaRPr lang="pt-BR" altLang="pt-BR" sz="240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116013" y="1844675"/>
            <a:ext cx="7772400" cy="4114800"/>
          </a:xfrm>
        </p:spPr>
        <p:txBody>
          <a:bodyPr lIns="92075" tIns="46038" rIns="92075" bIns="46038"/>
          <a:lstStyle/>
          <a:p>
            <a:pPr marL="365125" indent="-255588" eaLnBrk="1" hangingPunct="1"/>
            <a:r>
              <a:rPr lang="pt-BR" altLang="pt-BR" sz="2800" smtClean="0"/>
              <a:t>Aquisição, representação e apresentação de objetos multimídia (áudio, imagens, animações e vídeos).</a:t>
            </a:r>
          </a:p>
          <a:p>
            <a:pPr marL="365125" indent="-255588" eaLnBrk="1" hangingPunct="1"/>
            <a:endParaRPr lang="pt-BR" altLang="pt-BR" sz="1400" smtClean="0"/>
          </a:p>
          <a:p>
            <a:pPr marL="365125" indent="-255588" eaLnBrk="1" hangingPunct="1"/>
            <a:r>
              <a:rPr lang="pt-BR" altLang="pt-BR" sz="2800" smtClean="0"/>
              <a:t>Armazenamento e recuperação de objetos multimídia.</a:t>
            </a:r>
          </a:p>
          <a:p>
            <a:pPr marL="365125" indent="-255588" eaLnBrk="1" hangingPunct="1"/>
            <a:endParaRPr lang="pt-BR" altLang="pt-BR" sz="1400" smtClean="0"/>
          </a:p>
          <a:p>
            <a:pPr marL="365125" indent="-255588" eaLnBrk="1" hangingPunct="1"/>
            <a:r>
              <a:rPr lang="pt-BR" altLang="pt-BR" sz="2800" smtClean="0"/>
              <a:t>Transmissão de objetos multimídia em forma digital.</a:t>
            </a:r>
            <a:endParaRPr lang="pt-BR" altLang="pt-BR" smtClean="0"/>
          </a:p>
        </p:txBody>
      </p:sp>
      <p:sp>
        <p:nvSpPr>
          <p:cNvPr id="284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38022" y="284799"/>
            <a:ext cx="7625056" cy="914714"/>
          </a:xfrm>
          <a:ln>
            <a:miter lim="800000"/>
            <a:headEnd/>
            <a:tailEnd/>
          </a:ln>
          <a:extLst/>
        </p:spPr>
        <p:txBody>
          <a:bodyPr lIns="92075" tIns="46038" rIns="92075" bIns="46038"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4100" b="1" kern="120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Problemas Estudados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1143000" y="6581775"/>
            <a:ext cx="2438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1200">
                <a:solidFill>
                  <a:srgbClr val="FFFFFF"/>
                </a:solidFill>
              </a:rPr>
              <a:t>Sérgio Carlos Portari Jr</a:t>
            </a:r>
            <a:endParaRPr lang="pt-BR" altLang="pt-BR" sz="240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042988" y="1700213"/>
            <a:ext cx="7715250" cy="4530725"/>
          </a:xfrm>
        </p:spPr>
        <p:txBody>
          <a:bodyPr>
            <a:normAutofit lnSpcReduction="10000"/>
          </a:bodyPr>
          <a:lstStyle/>
          <a:p>
            <a:pPr marL="365125" indent="-255588" eaLnBrk="1" hangingPunct="1">
              <a:lnSpc>
                <a:spcPct val="90000"/>
              </a:lnSpc>
              <a:defRPr/>
            </a:pPr>
            <a:r>
              <a:rPr lang="pt-BR" sz="2300" dirty="0" smtClean="0"/>
              <a:t>Programas armazenados em memória (Von Neumann) </a:t>
            </a:r>
          </a:p>
          <a:p>
            <a:pPr marL="365125" indent="-255588" eaLnBrk="1" hangingPunct="1">
              <a:lnSpc>
                <a:spcPct val="90000"/>
              </a:lnSpc>
              <a:defRPr/>
            </a:pPr>
            <a:r>
              <a:rPr lang="pt-BR" sz="2300" dirty="0" smtClean="0"/>
              <a:t>Linguagens simbólicas de programação (FORTRAN) </a:t>
            </a:r>
          </a:p>
          <a:p>
            <a:pPr marL="365125" indent="-255588" eaLnBrk="1" hangingPunct="1">
              <a:lnSpc>
                <a:spcPct val="90000"/>
              </a:lnSpc>
              <a:defRPr/>
            </a:pPr>
            <a:r>
              <a:rPr lang="pt-BR" sz="2300" dirty="0" smtClean="0"/>
              <a:t>Circuitos integrados (chips) </a:t>
            </a:r>
          </a:p>
          <a:p>
            <a:pPr marL="365125" indent="-255588" eaLnBrk="1" hangingPunct="1">
              <a:lnSpc>
                <a:spcPct val="90000"/>
              </a:lnSpc>
              <a:defRPr/>
            </a:pPr>
            <a:r>
              <a:rPr lang="pt-BR" sz="2300" dirty="0" smtClean="0"/>
              <a:t>Computadores e sistemas multiusuários </a:t>
            </a:r>
          </a:p>
          <a:p>
            <a:pPr marL="365125" indent="-255588" eaLnBrk="1" hangingPunct="1">
              <a:lnSpc>
                <a:spcPct val="90000"/>
              </a:lnSpc>
              <a:defRPr/>
            </a:pPr>
            <a:r>
              <a:rPr lang="pt-BR" sz="2300" dirty="0" smtClean="0"/>
              <a:t>Terminais gráficos </a:t>
            </a:r>
          </a:p>
          <a:p>
            <a:pPr marL="365125" indent="-255588" eaLnBrk="1" hangingPunct="1">
              <a:lnSpc>
                <a:spcPct val="90000"/>
              </a:lnSpc>
              <a:defRPr/>
            </a:pPr>
            <a:r>
              <a:rPr lang="pt-BR" sz="2300" dirty="0" smtClean="0"/>
              <a:t>Microprocessadores CISC e RISC </a:t>
            </a:r>
            <a:endParaRPr lang="pt-BR" sz="2300" dirty="0"/>
          </a:p>
          <a:p>
            <a:pPr marL="365125" indent="-255588" eaLnBrk="1" hangingPunct="1">
              <a:lnSpc>
                <a:spcPct val="90000"/>
              </a:lnSpc>
              <a:defRPr/>
            </a:pPr>
            <a:r>
              <a:rPr lang="pt-BR" sz="2300" dirty="0" smtClean="0"/>
              <a:t>Sistemas de armazenamento óptico </a:t>
            </a:r>
          </a:p>
          <a:p>
            <a:pPr marL="365125" indent="-255588" eaLnBrk="1" hangingPunct="1">
              <a:lnSpc>
                <a:spcPct val="90000"/>
              </a:lnSpc>
              <a:defRPr/>
            </a:pPr>
            <a:r>
              <a:rPr lang="pt-BR" sz="2300" dirty="0" smtClean="0"/>
              <a:t>Redes de computadores/satélites de comunicação </a:t>
            </a:r>
          </a:p>
          <a:p>
            <a:pPr marL="365125" indent="-255588" eaLnBrk="1" hangingPunct="1">
              <a:lnSpc>
                <a:spcPct val="90000"/>
              </a:lnSpc>
              <a:defRPr/>
            </a:pPr>
            <a:r>
              <a:rPr lang="pt-BR" sz="2300" dirty="0" smtClean="0"/>
              <a:t>Interfaces gráficas de usuários/interatividade (Windows) </a:t>
            </a:r>
          </a:p>
          <a:p>
            <a:pPr marL="365125" indent="-255588" eaLnBrk="1" hangingPunct="1">
              <a:lnSpc>
                <a:spcPct val="90000"/>
              </a:lnSpc>
              <a:defRPr/>
            </a:pPr>
            <a:r>
              <a:rPr lang="pt-BR" sz="2300" dirty="0" smtClean="0">
                <a:solidFill>
                  <a:srgbClr val="FFCC00"/>
                </a:solidFill>
              </a:rPr>
              <a:t>Multimídia </a:t>
            </a:r>
            <a:r>
              <a:rPr lang="pt-BR" sz="2300" dirty="0" smtClean="0"/>
              <a:t>e World </a:t>
            </a:r>
            <a:r>
              <a:rPr lang="pt-BR" sz="2300" dirty="0" err="1" smtClean="0"/>
              <a:t>Wide</a:t>
            </a:r>
            <a:r>
              <a:rPr lang="pt-BR" sz="2300" dirty="0" smtClean="0"/>
              <a:t> Web </a:t>
            </a:r>
          </a:p>
          <a:p>
            <a:pPr marL="365125" indent="-255588" eaLnBrk="1" hangingPunct="1">
              <a:lnSpc>
                <a:spcPct val="90000"/>
              </a:lnSpc>
              <a:defRPr/>
            </a:pPr>
            <a:r>
              <a:rPr lang="pt-BR" sz="2300" dirty="0" smtClean="0"/>
              <a:t>Supercomputadores</a:t>
            </a:r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57224" y="274638"/>
            <a:ext cx="7829576" cy="1143000"/>
          </a:xfrm>
          <a:ln>
            <a:miter lim="800000"/>
            <a:headEnd/>
            <a:tailEnd/>
          </a:ln>
          <a:extLst/>
        </p:spPr>
        <p:txBody>
          <a:bodyPr rtlCol="0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4100" b="1" kern="1200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Marcos da Evolução da Tecnologia da Informação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116013" y="1844675"/>
            <a:ext cx="7715250" cy="4530725"/>
          </a:xfrm>
        </p:spPr>
        <p:txBody>
          <a:bodyPr/>
          <a:lstStyle/>
          <a:p>
            <a:pPr marL="365125" indent="-255588" eaLnBrk="1" hangingPunct="1"/>
            <a:r>
              <a:rPr lang="en-US" altLang="pt-BR" sz="2800" smtClean="0"/>
              <a:t>Até ~1990:</a:t>
            </a:r>
          </a:p>
          <a:p>
            <a:pPr marL="365125" indent="-255588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pt-BR" sz="2800" i="1" smtClean="0"/>
              <a:t>	poucos  ouviram  falar  sobre</a:t>
            </a:r>
            <a:endParaRPr lang="en-US" altLang="pt-BR" sz="2800" smtClean="0"/>
          </a:p>
          <a:p>
            <a:pPr marL="365125" indent="-255588" eaLnBrk="1" hangingPunct="1">
              <a:lnSpc>
                <a:spcPct val="50000"/>
              </a:lnSpc>
              <a:spcBef>
                <a:spcPct val="0"/>
              </a:spcBef>
            </a:pPr>
            <a:endParaRPr lang="en-US" altLang="pt-BR" sz="2800" smtClean="0"/>
          </a:p>
          <a:p>
            <a:pPr marL="365125" indent="-255588" eaLnBrk="1" hangingPunct="1"/>
            <a:r>
              <a:rPr lang="en-US" altLang="pt-BR" sz="2800" smtClean="0"/>
              <a:t>De ~ 1990 até ~1993:</a:t>
            </a:r>
          </a:p>
          <a:p>
            <a:pPr marL="365125" indent="-255588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pt-BR" sz="2800" smtClean="0"/>
              <a:t>	</a:t>
            </a:r>
            <a:r>
              <a:rPr lang="en-US" altLang="pt-BR" sz="2800" i="1" smtClean="0"/>
              <a:t>Ouvia-se falar, mas ninguém sabia o que era</a:t>
            </a:r>
            <a:endParaRPr lang="en-US" altLang="pt-BR" sz="2800" smtClean="0"/>
          </a:p>
          <a:p>
            <a:pPr marL="365125" indent="-255588" eaLnBrk="1" hangingPunct="1">
              <a:lnSpc>
                <a:spcPct val="50000"/>
              </a:lnSpc>
              <a:spcBef>
                <a:spcPct val="0"/>
              </a:spcBef>
            </a:pPr>
            <a:endParaRPr lang="en-US" altLang="pt-BR" sz="2800" smtClean="0"/>
          </a:p>
          <a:p>
            <a:pPr marL="365125" indent="-255588" eaLnBrk="1" hangingPunct="1"/>
            <a:r>
              <a:rPr lang="en-US" altLang="pt-BR" sz="2800" smtClean="0"/>
              <a:t>De ~1994 em diante:</a:t>
            </a:r>
          </a:p>
          <a:p>
            <a:pPr marL="365125" indent="-255588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pt-BR" sz="2800" smtClean="0"/>
              <a:t>	</a:t>
            </a:r>
            <a:r>
              <a:rPr lang="en-US" altLang="pt-BR" sz="2800" i="1" smtClean="0"/>
              <a:t>Todo o mundo pensa que sabe</a:t>
            </a:r>
          </a:p>
          <a:p>
            <a:pPr marL="365125" indent="-255588" eaLnBrk="1" hangingPunct="1"/>
            <a:endParaRPr lang="pt-BR" altLang="pt-BR" smtClean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42988" y="188913"/>
            <a:ext cx="7772400" cy="1143000"/>
          </a:xfrm>
          <a:ln>
            <a:miter lim="800000"/>
            <a:headEnd/>
            <a:tailEnd/>
          </a:ln>
          <a:extLst/>
        </p:spPr>
        <p:txBody>
          <a:bodyPr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4100" b="1" kern="120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Multimídia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143000" y="6581775"/>
            <a:ext cx="2438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1200">
                <a:solidFill>
                  <a:srgbClr val="FFFFFF"/>
                </a:solidFill>
              </a:rPr>
              <a:t>Sérgio Carlos Portari Jr</a:t>
            </a:r>
            <a:endParaRPr lang="pt-BR" altLang="pt-BR" sz="240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971550" y="1484784"/>
            <a:ext cx="7715250" cy="4819179"/>
          </a:xfrm>
        </p:spPr>
        <p:txBody>
          <a:bodyPr/>
          <a:lstStyle/>
          <a:p>
            <a:pPr marL="365125" indent="-255588" algn="ctr" eaLnBrk="1" hangingPunct="1">
              <a:buFont typeface="Wingdings" pitchFamily="2" charset="2"/>
              <a:buNone/>
            </a:pPr>
            <a:r>
              <a:rPr lang="pt-BR" altLang="pt-BR" sz="2500" dirty="0" err="1" smtClean="0"/>
              <a:t>Vannevar</a:t>
            </a:r>
            <a:r>
              <a:rPr lang="pt-BR" altLang="pt-BR" sz="2500" dirty="0" smtClean="0"/>
              <a:t> Bush - Sistema </a:t>
            </a:r>
            <a:r>
              <a:rPr lang="pt-BR" altLang="pt-BR" sz="2500" dirty="0" err="1" smtClean="0"/>
              <a:t>Memex</a:t>
            </a:r>
            <a:r>
              <a:rPr lang="pt-BR" altLang="pt-BR" sz="2500" dirty="0" smtClean="0"/>
              <a:t> (1945)</a:t>
            </a:r>
            <a:endParaRPr lang="pt-BR" altLang="pt-BR" dirty="0"/>
          </a:p>
          <a:p>
            <a:pPr marL="365125" indent="-255588" algn="ctr" eaLnBrk="1" hangingPunct="1">
              <a:buFont typeface="Wingdings" pitchFamily="2" charset="2"/>
              <a:buNone/>
            </a:pPr>
            <a:r>
              <a:rPr lang="pt-BR" altLang="pt-BR" sz="2500" dirty="0" smtClean="0"/>
              <a:t>1º Sistema multimídia que parece com o quê?</a:t>
            </a:r>
          </a:p>
        </p:txBody>
      </p:sp>
      <p:sp>
        <p:nvSpPr>
          <p:cNvPr id="24371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042988" y="188913"/>
            <a:ext cx="7772400" cy="1143000"/>
          </a:xfrm>
          <a:ln>
            <a:miter lim="800000"/>
            <a:headEnd/>
            <a:tailEnd/>
          </a:ln>
          <a:extLst/>
        </p:spPr>
        <p:txBody>
          <a:bodyPr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4100" b="1" kern="12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Fato </a:t>
            </a:r>
            <a:r>
              <a:rPr lang="pt-BR" sz="4100" b="1" kern="1200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a Destacar</a:t>
            </a:r>
          </a:p>
        </p:txBody>
      </p:sp>
      <p:pic>
        <p:nvPicPr>
          <p:cNvPr id="7172" name="Picture 3" descr="vannev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819400"/>
            <a:ext cx="1598613" cy="2228850"/>
          </a:xfrm>
          <a:prstGeom prst="rect">
            <a:avLst/>
          </a:prstGeom>
          <a:noFill/>
          <a:ln w="38100">
            <a:solidFill>
              <a:srgbClr val="FFCC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4" descr="meme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2667000"/>
            <a:ext cx="4483100" cy="3365500"/>
          </a:xfrm>
          <a:prstGeom prst="rect">
            <a:avLst/>
          </a:prstGeom>
          <a:noFill/>
          <a:ln w="38100">
            <a:solidFill>
              <a:srgbClr val="CC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143000" y="6581775"/>
            <a:ext cx="2438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1200">
                <a:solidFill>
                  <a:srgbClr val="FFFFFF"/>
                </a:solidFill>
              </a:rPr>
              <a:t>Sérgio Carlos Portari Jr</a:t>
            </a:r>
            <a:endParaRPr lang="pt-BR" altLang="pt-BR" sz="240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Memex</a:t>
            </a:r>
            <a:endParaRPr lang="pt-BR" dirty="0"/>
          </a:p>
        </p:txBody>
      </p:sp>
      <p:pic>
        <p:nvPicPr>
          <p:cNvPr id="5" name="Memex #001 Demo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1700808"/>
            <a:ext cx="9168341" cy="5157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576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187450" y="1916113"/>
            <a:ext cx="7772400" cy="4114800"/>
          </a:xfrm>
        </p:spPr>
        <p:txBody>
          <a:bodyPr/>
          <a:lstStyle/>
          <a:p>
            <a:pPr marL="365125" indent="-255588" eaLnBrk="1" hangingPunct="1">
              <a:lnSpc>
                <a:spcPct val="90000"/>
              </a:lnSpc>
            </a:pPr>
            <a:r>
              <a:rPr lang="en-US" altLang="pt-BR" sz="2800" b="1" dirty="0" err="1" smtClean="0">
                <a:solidFill>
                  <a:srgbClr val="000099"/>
                </a:solidFill>
              </a:rPr>
              <a:t>Fase</a:t>
            </a:r>
            <a:r>
              <a:rPr lang="en-US" altLang="pt-BR" sz="2800" b="1" dirty="0" smtClean="0">
                <a:solidFill>
                  <a:srgbClr val="000099"/>
                </a:solidFill>
              </a:rPr>
              <a:t> 1 (</a:t>
            </a:r>
            <a:r>
              <a:rPr lang="en-US" altLang="pt-BR" sz="2800" b="1" dirty="0" err="1" smtClean="0">
                <a:solidFill>
                  <a:srgbClr val="000099"/>
                </a:solidFill>
              </a:rPr>
              <a:t>Ontem</a:t>
            </a:r>
            <a:r>
              <a:rPr lang="en-US" altLang="pt-BR" sz="2800" b="1" dirty="0" smtClean="0">
                <a:solidFill>
                  <a:srgbClr val="000099"/>
                </a:solidFill>
              </a:rPr>
              <a:t>):</a:t>
            </a:r>
            <a:endParaRPr lang="en-US" altLang="pt-BR" sz="2800" dirty="0" smtClean="0">
              <a:solidFill>
                <a:srgbClr val="000099"/>
              </a:solidFill>
            </a:endParaRPr>
          </a:p>
          <a:p>
            <a:pPr marL="365125" indent="-255588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pt-BR" sz="2800" dirty="0" smtClean="0"/>
              <a:t>	</a:t>
            </a:r>
            <a:r>
              <a:rPr lang="en-US" altLang="pt-BR" sz="2800" i="1" dirty="0" smtClean="0"/>
              <a:t>Micro standalone com </a:t>
            </a:r>
            <a:r>
              <a:rPr lang="en-US" altLang="pt-BR" sz="2800" i="1" dirty="0" err="1" smtClean="0"/>
              <a:t>Placa</a:t>
            </a:r>
            <a:r>
              <a:rPr lang="en-US" altLang="pt-BR" sz="2800" i="1" dirty="0" smtClean="0"/>
              <a:t> de </a:t>
            </a:r>
            <a:r>
              <a:rPr lang="en-US" altLang="pt-BR" sz="2800" i="1" dirty="0" err="1" smtClean="0"/>
              <a:t>Som</a:t>
            </a:r>
            <a:r>
              <a:rPr lang="en-US" altLang="pt-BR" sz="2800" i="1" dirty="0" smtClean="0"/>
              <a:t> e CD-ROM</a:t>
            </a:r>
          </a:p>
          <a:p>
            <a:pPr marL="365125" indent="-255588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altLang="pt-BR" sz="1400" i="1" dirty="0" smtClean="0"/>
          </a:p>
          <a:p>
            <a:pPr marL="365125" indent="-255588" eaLnBrk="1" hangingPunct="1">
              <a:lnSpc>
                <a:spcPct val="90000"/>
              </a:lnSpc>
              <a:spcBef>
                <a:spcPct val="30000"/>
              </a:spcBef>
            </a:pPr>
            <a:r>
              <a:rPr lang="en-US" altLang="pt-BR" sz="2800" b="1" dirty="0" err="1" smtClean="0">
                <a:solidFill>
                  <a:srgbClr val="000099"/>
                </a:solidFill>
              </a:rPr>
              <a:t>Fase</a:t>
            </a:r>
            <a:r>
              <a:rPr lang="en-US" altLang="pt-BR" sz="2800" b="1" dirty="0" smtClean="0">
                <a:solidFill>
                  <a:srgbClr val="000099"/>
                </a:solidFill>
              </a:rPr>
              <a:t> 2 (</a:t>
            </a:r>
            <a:r>
              <a:rPr lang="en-US" altLang="pt-BR" sz="2800" b="1" dirty="0" err="1" smtClean="0">
                <a:solidFill>
                  <a:srgbClr val="000099"/>
                </a:solidFill>
              </a:rPr>
              <a:t>Hoje</a:t>
            </a:r>
            <a:r>
              <a:rPr lang="en-US" altLang="pt-BR" sz="2800" b="1" dirty="0" smtClean="0">
                <a:solidFill>
                  <a:srgbClr val="000099"/>
                </a:solidFill>
              </a:rPr>
              <a:t>):</a:t>
            </a:r>
            <a:endParaRPr lang="en-US" altLang="pt-BR" sz="2800" dirty="0" smtClean="0">
              <a:solidFill>
                <a:srgbClr val="000099"/>
              </a:solidFill>
            </a:endParaRPr>
          </a:p>
          <a:p>
            <a:pPr marL="365125" indent="-255588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pt-BR" sz="2800" dirty="0" smtClean="0"/>
              <a:t>	</a:t>
            </a:r>
            <a:r>
              <a:rPr lang="en-US" altLang="pt-BR" sz="2800" i="1" dirty="0" err="1" smtClean="0"/>
              <a:t>Redes</a:t>
            </a:r>
            <a:r>
              <a:rPr lang="en-US" altLang="pt-BR" sz="2800" i="1" dirty="0" smtClean="0"/>
              <a:t> </a:t>
            </a:r>
            <a:r>
              <a:rPr lang="en-US" altLang="pt-BR" sz="2800" i="1" dirty="0" err="1" smtClean="0"/>
              <a:t>Multimídia</a:t>
            </a:r>
            <a:r>
              <a:rPr lang="en-US" altLang="pt-BR" sz="2800" i="1" dirty="0" smtClean="0"/>
              <a:t>, </a:t>
            </a:r>
            <a:r>
              <a:rPr lang="en-US" altLang="pt-BR" sz="2800" i="1" dirty="0" err="1" smtClean="0"/>
              <a:t>Multimídia</a:t>
            </a:r>
            <a:r>
              <a:rPr lang="en-US" altLang="pt-BR" sz="2800" i="1" dirty="0" smtClean="0"/>
              <a:t> </a:t>
            </a:r>
            <a:r>
              <a:rPr lang="en-US" altLang="pt-BR" sz="2800" i="1" dirty="0" err="1" smtClean="0"/>
              <a:t>na</a:t>
            </a:r>
            <a:r>
              <a:rPr lang="en-US" altLang="pt-BR" sz="2800" i="1" dirty="0" smtClean="0"/>
              <a:t> Internet, streaming</a:t>
            </a:r>
          </a:p>
          <a:p>
            <a:pPr marL="365125" indent="-255588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altLang="pt-BR" sz="1400" dirty="0" smtClean="0"/>
          </a:p>
          <a:p>
            <a:pPr marL="365125" indent="-255588" eaLnBrk="1" hangingPunct="1">
              <a:lnSpc>
                <a:spcPct val="90000"/>
              </a:lnSpc>
              <a:spcBef>
                <a:spcPct val="30000"/>
              </a:spcBef>
            </a:pPr>
            <a:r>
              <a:rPr lang="en-US" altLang="pt-BR" sz="2800" b="1" dirty="0" err="1" smtClean="0">
                <a:solidFill>
                  <a:srgbClr val="000099"/>
                </a:solidFill>
              </a:rPr>
              <a:t>Fase</a:t>
            </a:r>
            <a:r>
              <a:rPr lang="en-US" altLang="pt-BR" sz="2800" b="1" dirty="0" smtClean="0">
                <a:solidFill>
                  <a:srgbClr val="000099"/>
                </a:solidFill>
              </a:rPr>
              <a:t> 3 (</a:t>
            </a:r>
            <a:r>
              <a:rPr lang="en-US" altLang="pt-BR" sz="2800" b="1" dirty="0" err="1" smtClean="0">
                <a:solidFill>
                  <a:srgbClr val="000099"/>
                </a:solidFill>
              </a:rPr>
              <a:t>Amanhã</a:t>
            </a:r>
            <a:r>
              <a:rPr lang="en-US" altLang="pt-BR" sz="2800" b="1" dirty="0" smtClean="0">
                <a:solidFill>
                  <a:srgbClr val="000099"/>
                </a:solidFill>
              </a:rPr>
              <a:t>):</a:t>
            </a:r>
            <a:endParaRPr lang="en-US" altLang="pt-BR" sz="2800" dirty="0" smtClean="0">
              <a:solidFill>
                <a:srgbClr val="000099"/>
              </a:solidFill>
            </a:endParaRPr>
          </a:p>
          <a:p>
            <a:pPr marL="365125" indent="-255588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pt-BR" sz="2800" dirty="0" smtClean="0"/>
              <a:t>	</a:t>
            </a:r>
            <a:r>
              <a:rPr lang="en-US" altLang="pt-BR" sz="2800" i="1" dirty="0" err="1" smtClean="0"/>
              <a:t>Realidade</a:t>
            </a:r>
            <a:r>
              <a:rPr lang="en-US" altLang="pt-BR" sz="2800" i="1" dirty="0" smtClean="0"/>
              <a:t> Virtual: </a:t>
            </a:r>
            <a:r>
              <a:rPr lang="en-US" altLang="pt-BR" sz="2800" i="1" dirty="0" err="1" smtClean="0"/>
              <a:t>Redes</a:t>
            </a:r>
            <a:r>
              <a:rPr lang="en-US" altLang="pt-BR" sz="2800" i="1" dirty="0" smtClean="0"/>
              <a:t> </a:t>
            </a:r>
            <a:r>
              <a:rPr lang="en-US" altLang="pt-BR" sz="2800" i="1" dirty="0" err="1" smtClean="0"/>
              <a:t>Multimídia</a:t>
            </a:r>
            <a:r>
              <a:rPr lang="en-US" altLang="pt-BR" sz="2800" i="1" dirty="0" smtClean="0"/>
              <a:t> com </a:t>
            </a:r>
            <a:r>
              <a:rPr lang="en-US" altLang="pt-BR" sz="2800" i="1" dirty="0" err="1" smtClean="0"/>
              <a:t>periféricos</a:t>
            </a:r>
            <a:r>
              <a:rPr lang="en-US" altLang="pt-BR" sz="2800" i="1" dirty="0" smtClean="0"/>
              <a:t> </a:t>
            </a:r>
            <a:r>
              <a:rPr lang="en-US" altLang="pt-BR" sz="2800" i="1" dirty="0" err="1" smtClean="0"/>
              <a:t>especiais</a:t>
            </a:r>
            <a:endParaRPr lang="en-US" altLang="pt-BR" b="1" i="1" dirty="0" smtClean="0">
              <a:solidFill>
                <a:schemeClr val="tx2"/>
              </a:solidFill>
            </a:endParaRPr>
          </a:p>
          <a:p>
            <a:pPr marL="365125" indent="-255588" eaLnBrk="1" hangingPunct="1">
              <a:lnSpc>
                <a:spcPct val="90000"/>
              </a:lnSpc>
            </a:pPr>
            <a:endParaRPr lang="pt-BR" altLang="pt-BR" dirty="0" smtClean="0"/>
          </a:p>
        </p:txBody>
      </p:sp>
      <p:sp>
        <p:nvSpPr>
          <p:cNvPr id="2478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42988" y="0"/>
            <a:ext cx="7772400" cy="1143000"/>
          </a:xfrm>
          <a:ln>
            <a:miter lim="800000"/>
            <a:headEnd/>
            <a:tailEnd/>
          </a:ln>
          <a:extLst/>
        </p:spPr>
        <p:txBody>
          <a:bodyPr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4100" b="1" kern="120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Fases da Multimídia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143000" y="6581775"/>
            <a:ext cx="2438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1200">
                <a:solidFill>
                  <a:srgbClr val="FFFFFF"/>
                </a:solidFill>
              </a:rPr>
              <a:t>Sérgio Carlos Portari Jr</a:t>
            </a:r>
            <a:endParaRPr lang="pt-BR" altLang="pt-BR" sz="240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116013" y="1844675"/>
            <a:ext cx="7715250" cy="4530725"/>
          </a:xfrm>
        </p:spPr>
        <p:txBody>
          <a:bodyPr/>
          <a:lstStyle/>
          <a:p>
            <a:pPr marL="365125" indent="-255588" eaLnBrk="1" hangingPunct="1">
              <a:lnSpc>
                <a:spcPct val="90000"/>
              </a:lnSpc>
              <a:spcBef>
                <a:spcPct val="30000"/>
              </a:spcBef>
            </a:pPr>
            <a:r>
              <a:rPr lang="en-US" altLang="pt-BR" sz="2800" b="1" smtClean="0">
                <a:solidFill>
                  <a:srgbClr val="000099"/>
                </a:solidFill>
              </a:rPr>
              <a:t>Primeiro Momento:</a:t>
            </a:r>
            <a:endParaRPr lang="en-US" altLang="pt-BR" sz="2800" smtClean="0">
              <a:solidFill>
                <a:srgbClr val="000099"/>
              </a:solidFill>
            </a:endParaRPr>
          </a:p>
          <a:p>
            <a:pPr marL="365125" indent="-255588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pt-BR" sz="2800" smtClean="0"/>
              <a:t>	</a:t>
            </a:r>
            <a:r>
              <a:rPr lang="en-US" altLang="pt-BR" sz="2800" i="1" smtClean="0"/>
              <a:t>Articulação de Várias Linguagens e Mídias </a:t>
            </a:r>
          </a:p>
          <a:p>
            <a:pPr marL="365125" indent="-255588" eaLnBrk="1" hangingPunct="1">
              <a:lnSpc>
                <a:spcPct val="90000"/>
              </a:lnSpc>
              <a:spcBef>
                <a:spcPct val="30000"/>
              </a:spcBef>
            </a:pPr>
            <a:endParaRPr lang="en-US" altLang="pt-BR" sz="1100" b="1" smtClean="0">
              <a:solidFill>
                <a:schemeClr val="hlink"/>
              </a:solidFill>
            </a:endParaRPr>
          </a:p>
          <a:p>
            <a:pPr marL="365125" indent="-255588" eaLnBrk="1" hangingPunct="1">
              <a:lnSpc>
                <a:spcPct val="90000"/>
              </a:lnSpc>
              <a:spcBef>
                <a:spcPct val="30000"/>
              </a:spcBef>
            </a:pPr>
            <a:r>
              <a:rPr lang="en-US" altLang="pt-BR" sz="2800" b="1" smtClean="0">
                <a:solidFill>
                  <a:srgbClr val="000099"/>
                </a:solidFill>
              </a:rPr>
              <a:t>Segundo Momento:</a:t>
            </a:r>
            <a:endParaRPr lang="en-US" altLang="pt-BR" sz="2800" smtClean="0">
              <a:solidFill>
                <a:srgbClr val="000099"/>
              </a:solidFill>
            </a:endParaRPr>
          </a:p>
          <a:p>
            <a:pPr marL="365125" indent="-255588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pt-BR" sz="2800" smtClean="0"/>
              <a:t>	</a:t>
            </a:r>
            <a:r>
              <a:rPr lang="en-US" altLang="pt-BR" sz="2800" i="1" smtClean="0"/>
              <a:t>Criação de uma Nova Mídia e de uma Nova  Linguagem</a:t>
            </a:r>
          </a:p>
          <a:p>
            <a:pPr marL="365125" indent="-255588" eaLnBrk="1" hangingPunct="1">
              <a:lnSpc>
                <a:spcPct val="90000"/>
              </a:lnSpc>
              <a:spcBef>
                <a:spcPct val="30000"/>
              </a:spcBef>
            </a:pPr>
            <a:endParaRPr lang="en-US" altLang="pt-BR" sz="1100" b="1" smtClean="0">
              <a:solidFill>
                <a:schemeClr val="hlink"/>
              </a:solidFill>
            </a:endParaRPr>
          </a:p>
          <a:p>
            <a:pPr marL="365125" indent="-255588" eaLnBrk="1" hangingPunct="1">
              <a:lnSpc>
                <a:spcPct val="90000"/>
              </a:lnSpc>
              <a:spcBef>
                <a:spcPct val="30000"/>
              </a:spcBef>
            </a:pPr>
            <a:r>
              <a:rPr lang="en-US" altLang="pt-BR" sz="2800" b="1" smtClean="0">
                <a:solidFill>
                  <a:srgbClr val="000099"/>
                </a:solidFill>
              </a:rPr>
              <a:t>Terceiro Momento:</a:t>
            </a:r>
            <a:endParaRPr lang="en-US" altLang="pt-BR" sz="2800" smtClean="0">
              <a:solidFill>
                <a:srgbClr val="000099"/>
              </a:solidFill>
            </a:endParaRPr>
          </a:p>
          <a:p>
            <a:pPr marL="365125" indent="-255588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pt-BR" sz="2800" i="1" smtClean="0"/>
              <a:t>	Criação de uma Nova Forma de Aprender, Trabalhar, Comunicar-se, Divertir-se, … ????</a:t>
            </a:r>
            <a:endParaRPr lang="en-US" altLang="pt-BR" i="1" smtClean="0"/>
          </a:p>
          <a:p>
            <a:pPr marL="365125" indent="-255588" eaLnBrk="1" hangingPunct="1">
              <a:lnSpc>
                <a:spcPct val="90000"/>
              </a:lnSpc>
            </a:pPr>
            <a:endParaRPr lang="pt-BR" altLang="pt-BR" smtClean="0"/>
          </a:p>
        </p:txBody>
      </p:sp>
      <p:sp>
        <p:nvSpPr>
          <p:cNvPr id="2488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42988" y="188913"/>
            <a:ext cx="7772400" cy="1143000"/>
          </a:xfrm>
          <a:ln>
            <a:miter lim="800000"/>
            <a:headEnd/>
            <a:tailEnd/>
          </a:ln>
          <a:extLst/>
        </p:spPr>
        <p:txBody>
          <a:bodyPr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4100" b="1" kern="120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A evolução da Multimídia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143000" y="6581775"/>
            <a:ext cx="2438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1200">
                <a:solidFill>
                  <a:srgbClr val="FFFFFF"/>
                </a:solidFill>
              </a:rPr>
              <a:t>Sérgio Carlos Portari Jr</a:t>
            </a:r>
            <a:endParaRPr lang="pt-BR" altLang="pt-BR" sz="240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187450" y="1916113"/>
            <a:ext cx="7715250" cy="4530725"/>
          </a:xfrm>
        </p:spPr>
        <p:txBody>
          <a:bodyPr/>
          <a:lstStyle/>
          <a:p>
            <a:pPr marL="365125" indent="-255588" eaLnBrk="1" hangingPunct="1"/>
            <a:r>
              <a:rPr lang="en-US" altLang="pt-BR" sz="2800" smtClean="0"/>
              <a:t>Dados Alfanuméricos</a:t>
            </a:r>
          </a:p>
          <a:p>
            <a:pPr marL="365125" indent="-255588" eaLnBrk="1" hangingPunct="1"/>
            <a:r>
              <a:rPr lang="en-US" altLang="pt-BR" sz="2800" smtClean="0"/>
              <a:t>Texto Livre</a:t>
            </a:r>
          </a:p>
          <a:p>
            <a:pPr marL="365125" indent="-255588" eaLnBrk="1" hangingPunct="1"/>
            <a:r>
              <a:rPr lang="en-US" altLang="pt-BR" sz="2800" smtClean="0"/>
              <a:t>Gráficos</a:t>
            </a:r>
          </a:p>
          <a:p>
            <a:pPr marL="365125" indent="-255588" eaLnBrk="1" hangingPunct="1"/>
            <a:r>
              <a:rPr lang="en-US" altLang="pt-BR" sz="2800" smtClean="0"/>
              <a:t>Animações</a:t>
            </a:r>
          </a:p>
          <a:p>
            <a:pPr marL="365125" indent="-255588" eaLnBrk="1" hangingPunct="1"/>
            <a:r>
              <a:rPr lang="en-US" altLang="pt-BR" sz="2800" smtClean="0"/>
              <a:t>Imagens Estáticas (Fotografia)</a:t>
            </a:r>
          </a:p>
          <a:p>
            <a:pPr marL="365125" indent="-255588" eaLnBrk="1" hangingPunct="1"/>
            <a:r>
              <a:rPr lang="en-US" altLang="pt-BR" sz="2800" smtClean="0"/>
              <a:t>Som (Efeitos Especiais, Discos, Voz, Rádio) </a:t>
            </a:r>
          </a:p>
          <a:p>
            <a:pPr marL="365125" indent="-255588" eaLnBrk="1" hangingPunct="1"/>
            <a:r>
              <a:rPr lang="en-US" altLang="pt-BR" sz="2800" smtClean="0"/>
              <a:t>Imagens Dinâmicas (Vídeo, Cinema, TV)</a:t>
            </a:r>
            <a:endParaRPr lang="pt-BR" altLang="pt-BR" smtClean="0"/>
          </a:p>
        </p:txBody>
      </p:sp>
      <p:sp>
        <p:nvSpPr>
          <p:cNvPr id="2498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42988" y="188913"/>
            <a:ext cx="7772400" cy="1143000"/>
          </a:xfrm>
          <a:ln>
            <a:miter lim="800000"/>
            <a:headEnd/>
            <a:tailEnd/>
          </a:ln>
          <a:extLst/>
        </p:spPr>
        <p:txBody>
          <a:bodyPr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200" b="1" kern="120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Primeiro Momento:  </a:t>
            </a:r>
            <a:r>
              <a:rPr lang="en-US" sz="3200" b="1" kern="120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Articulação de Várias Linguagens e Mídias</a:t>
            </a:r>
            <a:endParaRPr lang="pt-BR" sz="3200" b="1" kern="120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143000" y="6581775"/>
            <a:ext cx="2438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1200">
                <a:solidFill>
                  <a:srgbClr val="FFFFFF"/>
                </a:solidFill>
              </a:rPr>
              <a:t>Sérgio Carlos Portari Jr</a:t>
            </a:r>
            <a:endParaRPr lang="pt-BR" altLang="pt-BR" sz="240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rca d'água">
  <a:themeElements>
    <a:clrScheme name="Marca d'águ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Marca d'ág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arca d'águ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a d'água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a d'água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a d'água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a d'água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a d'água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a d'água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a d'água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a d'água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158</TotalTime>
  <Words>880</Words>
  <Application>Microsoft Office PowerPoint</Application>
  <PresentationFormat>Apresentação na tela (4:3)</PresentationFormat>
  <Paragraphs>264</Paragraphs>
  <Slides>29</Slides>
  <Notes>11</Notes>
  <HiddenSlides>0</HiddenSlides>
  <MMClips>2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0" baseType="lpstr">
      <vt:lpstr>Marca d'água</vt:lpstr>
      <vt:lpstr>Apresentação do PowerPoint</vt:lpstr>
      <vt:lpstr>Sistemas Multimídia</vt:lpstr>
      <vt:lpstr>Marcos da Evolução da Tecnologia da Informação</vt:lpstr>
      <vt:lpstr>Multimídia</vt:lpstr>
      <vt:lpstr>Fato a Destacar</vt:lpstr>
      <vt:lpstr>Memex</vt:lpstr>
      <vt:lpstr>Fases da Multimídia</vt:lpstr>
      <vt:lpstr>A evolução da Multimídia</vt:lpstr>
      <vt:lpstr>Primeiro Momento:  Articulação de Várias Linguagens e Mídias</vt:lpstr>
      <vt:lpstr>Integração de Várias Mídias</vt:lpstr>
      <vt:lpstr>Possibilidades</vt:lpstr>
      <vt:lpstr>Segundo Momento: A Criação de uma Nova Mídia</vt:lpstr>
      <vt:lpstr>Tipos de Mídia</vt:lpstr>
      <vt:lpstr>Representação da Informação Multimídia</vt:lpstr>
      <vt:lpstr>Representação da Informação Multimídia</vt:lpstr>
      <vt:lpstr>Representação da Informação Multimídia</vt:lpstr>
      <vt:lpstr>Representação da Informação Multimídia</vt:lpstr>
      <vt:lpstr>Representação da Informação Multimídia</vt:lpstr>
      <vt:lpstr>Digitalização da Mídia</vt:lpstr>
      <vt:lpstr>Digitalização da Mídia</vt:lpstr>
      <vt:lpstr>Aplicações Multimídia</vt:lpstr>
      <vt:lpstr>Aplicações Multimídia</vt:lpstr>
      <vt:lpstr>Aplicações Multimídia</vt:lpstr>
      <vt:lpstr>Aplicações da Multimídia</vt:lpstr>
      <vt:lpstr>Aplicações da Multimídia</vt:lpstr>
      <vt:lpstr>Como se fazia jornal antigamente...</vt:lpstr>
      <vt:lpstr>Sistemas Multimídia</vt:lpstr>
      <vt:lpstr>Sistemas Multimídia</vt:lpstr>
      <vt:lpstr>Problemas Estudados</vt:lpstr>
    </vt:vector>
  </TitlesOfParts>
  <Company>Microsoft Office Corporate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Microsoft Office Corporate Inc.</dc:creator>
  <cp:lastModifiedBy>1ЯɄ7ЯΘd Θ1פЯƎƧ</cp:lastModifiedBy>
  <cp:revision>21</cp:revision>
  <dcterms:created xsi:type="dcterms:W3CDTF">2008-02-13T17:59:24Z</dcterms:created>
  <dcterms:modified xsi:type="dcterms:W3CDTF">2018-08-07T22:08:31Z</dcterms:modified>
</cp:coreProperties>
</file>