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30"/>
  </p:notesMasterIdLst>
  <p:handoutMasterIdLst>
    <p:handoutMasterId r:id="rId31"/>
  </p:handoutMasterIdLst>
  <p:sldIdLst>
    <p:sldId id="256" r:id="rId2"/>
    <p:sldId id="283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6858000" type="screen4x3"/>
  <p:notesSz cx="6858000" cy="9144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pt-BR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78828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Cliquez pour modifier le style de texte du masque</a:t>
            </a:r>
          </a:p>
          <a:p>
            <a:pPr lvl="1"/>
            <a:r>
              <a:rPr lang="pt-BR" altLang="pt-BR" smtClean="0"/>
              <a:t>Second niveau</a:t>
            </a:r>
          </a:p>
          <a:p>
            <a:pPr lvl="2"/>
            <a:r>
              <a:rPr lang="pt-BR" altLang="pt-BR" smtClean="0"/>
              <a:t>Troisième niveau</a:t>
            </a:r>
          </a:p>
          <a:p>
            <a:pPr lvl="3"/>
            <a:r>
              <a:rPr lang="pt-BR" altLang="pt-BR" smtClean="0"/>
              <a:t>Quatrième niveau</a:t>
            </a:r>
          </a:p>
          <a:p>
            <a:pPr lvl="4"/>
            <a:r>
              <a:rPr lang="pt-BR" altLang="pt-BR" smtClean="0"/>
              <a:t>Cinquième niveau</a:t>
            </a:r>
          </a:p>
        </p:txBody>
      </p:sp>
      <p:sp>
        <p:nvSpPr>
          <p:cNvPr id="2051" name="Rectangle 3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</p:spTree>
    <p:extLst>
      <p:ext uri="{BB962C8B-B14F-4D97-AF65-F5344CB8AC3E}">
        <p14:creationId xmlns:p14="http://schemas.microsoft.com/office/powerpoint/2010/main" val="26999174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kumimoji="0" lang="pt-BR" altLang="pt-BR" sz="24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spcBef>
                <a:spcPct val="0"/>
              </a:spcBef>
            </a:pPr>
            <a:endParaRPr kumimoji="0" lang="pt-BR" altLang="pt-BR" sz="2400"/>
          </a:p>
        </p:txBody>
      </p:sp>
      <p:sp>
        <p:nvSpPr>
          <p:cNvPr id="14339" name="Rectangle 3"/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kumimoji="0" lang="pt-BR" altLang="pt-BR" sz="24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kumimoji="0" lang="pt-BR" altLang="pt-BR" sz="24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kumimoji="0" lang="pt-BR" altLang="pt-BR" sz="24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kumimoji="0" lang="pt-BR" altLang="pt-BR" sz="24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kumimoji="0" lang="pt-BR" altLang="pt-BR" sz="24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kumimoji="0" lang="pt-BR" altLang="pt-BR" sz="24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kumimoji="0" lang="pt-BR" altLang="pt-BR" sz="240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kumimoji="0" lang="pt-BR" altLang="pt-BR" sz="240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kumimoji="0" lang="pt-BR" altLang="pt-BR" sz="24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kumimoji="0" lang="pt-BR" altLang="pt-BR" sz="240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kumimoji="0" lang="pt-BR" altLang="pt-BR" sz="240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kumimoji="0" lang="pt-BR" altLang="pt-BR" sz="240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kumimoji="0" lang="pt-BR" altLang="pt-BR" sz="240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kumimoji="0" lang="pt-BR" altLang="pt-BR" sz="240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kumimoji="0" lang="pt-BR" altLang="pt-BR" sz="240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kumimoji="0" lang="pt-BR" altLang="pt-BR" sz="240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kumimoji="0" lang="pt-BR" altLang="pt-BR" sz="240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kumimoji="0" lang="pt-BR" altLang="pt-BR" sz="24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kumimoji="0" lang="pt-BR" altLang="pt-BR" sz="24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kumimoji="0" lang="pt-BR" altLang="pt-BR" sz="24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kumimoji="0" lang="pt-BR" altLang="pt-BR" sz="24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kumimoji="0" lang="pt-BR" altLang="pt-BR" sz="24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kumimoji="0" lang="pt-BR" altLang="pt-BR" sz="24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kumimoji="0" lang="pt-BR" altLang="pt-BR" sz="24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spcBef>
                <a:spcPct val="0"/>
              </a:spcBef>
            </a:pPr>
            <a:endParaRPr kumimoji="0" lang="pt-BR" altLang="pt-BR" sz="2400"/>
          </a:p>
        </p:txBody>
      </p:sp>
      <p:sp>
        <p:nvSpPr>
          <p:cNvPr id="12291" name="Rectangle 3"/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466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62467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2" cy="638"/>
              <a:chOff x="-2" y="1562"/>
              <a:chExt cx="5762" cy="638"/>
            </a:xfrm>
          </p:grpSpPr>
          <p:sp>
            <p:nvSpPr>
              <p:cNvPr id="62468" name="Freeform 4"/>
              <p:cNvSpPr>
                <a:spLocks/>
              </p:cNvSpPr>
              <p:nvPr/>
            </p:nvSpPr>
            <p:spPr bwMode="ltGray">
              <a:xfrm rot="-5400000">
                <a:off x="2559" y="-993"/>
                <a:ext cx="624" cy="5745"/>
              </a:xfrm>
              <a:custGeom>
                <a:avLst/>
                <a:gdLst>
                  <a:gd name="T0" fmla="*/ 0 w 1000"/>
                  <a:gd name="T1" fmla="*/ 0 h 720"/>
                  <a:gd name="T2" fmla="*/ 0 w 1000"/>
                  <a:gd name="T3" fmla="*/ 720 h 720"/>
                  <a:gd name="T4" fmla="*/ 1000 w 1000"/>
                  <a:gd name="T5" fmla="*/ 720 h 720"/>
                  <a:gd name="T6" fmla="*/ 1000 w 1000"/>
                  <a:gd name="T7" fmla="*/ 0 h 720"/>
                  <a:gd name="T8" fmla="*/ 0 w 1000"/>
                  <a:gd name="T9" fmla="*/ 0 h 7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62469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62470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62471" name="Freeform 7"/>
              <p:cNvSpPr>
                <a:spLocks/>
              </p:cNvSpPr>
              <p:nvPr/>
            </p:nvSpPr>
            <p:spPr bwMode="ltGray">
              <a:xfrm rot="-5400000">
                <a:off x="-57" y="1752"/>
                <a:ext cx="624" cy="255"/>
              </a:xfrm>
              <a:custGeom>
                <a:avLst/>
                <a:gdLst>
                  <a:gd name="T0" fmla="*/ 0 w 624"/>
                  <a:gd name="T1" fmla="*/ 53 h 370"/>
                  <a:gd name="T2" fmla="*/ 0 w 624"/>
                  <a:gd name="T3" fmla="*/ 325 h 370"/>
                  <a:gd name="T4" fmla="*/ 624 w 624"/>
                  <a:gd name="T5" fmla="*/ 325 h 370"/>
                  <a:gd name="T6" fmla="*/ 624 w 624"/>
                  <a:gd name="T7" fmla="*/ 53 h 370"/>
                  <a:gd name="T8" fmla="*/ 384 w 624"/>
                  <a:gd name="T9" fmla="*/ 8 h 370"/>
                  <a:gd name="T10" fmla="*/ 0 w 624"/>
                  <a:gd name="T11" fmla="*/ 53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62472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62473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>
                  <a:gd name="T0" fmla="*/ 0 w 624"/>
                  <a:gd name="T1" fmla="*/ 0 h 272"/>
                  <a:gd name="T2" fmla="*/ 0 w 624"/>
                  <a:gd name="T3" fmla="*/ 272 h 272"/>
                  <a:gd name="T4" fmla="*/ 240 w 624"/>
                  <a:gd name="T5" fmla="*/ 240 h 272"/>
                  <a:gd name="T6" fmla="*/ 624 w 624"/>
                  <a:gd name="T7" fmla="*/ 272 h 272"/>
                  <a:gd name="T8" fmla="*/ 624 w 624"/>
                  <a:gd name="T9" fmla="*/ 0 h 272"/>
                  <a:gd name="T10" fmla="*/ 0 w 624"/>
                  <a:gd name="T11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62474" name="Freeform 10"/>
              <p:cNvSpPr>
                <a:spLocks/>
              </p:cNvSpPr>
              <p:nvPr/>
            </p:nvSpPr>
            <p:spPr bwMode="ltGray">
              <a:xfrm rot="-5400000">
                <a:off x="156" y="1726"/>
                <a:ext cx="632" cy="315"/>
              </a:xfrm>
              <a:custGeom>
                <a:avLst/>
                <a:gdLst>
                  <a:gd name="T0" fmla="*/ 8 w 632"/>
                  <a:gd name="T1" fmla="*/ 45 h 362"/>
                  <a:gd name="T2" fmla="*/ 8 w 632"/>
                  <a:gd name="T3" fmla="*/ 317 h 362"/>
                  <a:gd name="T4" fmla="*/ 248 w 632"/>
                  <a:gd name="T5" fmla="*/ 317 h 362"/>
                  <a:gd name="T6" fmla="*/ 632 w 632"/>
                  <a:gd name="T7" fmla="*/ 317 h 362"/>
                  <a:gd name="T8" fmla="*/ 632 w 632"/>
                  <a:gd name="T9" fmla="*/ 45 h 362"/>
                  <a:gd name="T10" fmla="*/ 104 w 632"/>
                  <a:gd name="T11" fmla="*/ 45 h 362"/>
                  <a:gd name="T12" fmla="*/ 8 w 632"/>
                  <a:gd name="T13" fmla="*/ 45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62475" name="Freeform 11"/>
              <p:cNvSpPr>
                <a:spLocks/>
              </p:cNvSpPr>
              <p:nvPr/>
            </p:nvSpPr>
            <p:spPr bwMode="ltGray">
              <a:xfrm rot="-5400000">
                <a:off x="3211" y="1664"/>
                <a:ext cx="624" cy="421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62476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62477" name="Freeform 13"/>
              <p:cNvSpPr>
                <a:spLocks/>
              </p:cNvSpPr>
              <p:nvPr/>
            </p:nvSpPr>
            <p:spPr bwMode="ltGray">
              <a:xfrm rot="-5400000">
                <a:off x="1830" y="1747"/>
                <a:ext cx="624" cy="255"/>
              </a:xfrm>
              <a:custGeom>
                <a:avLst/>
                <a:gdLst>
                  <a:gd name="T0" fmla="*/ 0 w 624"/>
                  <a:gd name="T1" fmla="*/ 53 h 370"/>
                  <a:gd name="T2" fmla="*/ 0 w 624"/>
                  <a:gd name="T3" fmla="*/ 325 h 370"/>
                  <a:gd name="T4" fmla="*/ 624 w 624"/>
                  <a:gd name="T5" fmla="*/ 325 h 370"/>
                  <a:gd name="T6" fmla="*/ 624 w 624"/>
                  <a:gd name="T7" fmla="*/ 53 h 370"/>
                  <a:gd name="T8" fmla="*/ 384 w 624"/>
                  <a:gd name="T9" fmla="*/ 8 h 370"/>
                  <a:gd name="T10" fmla="*/ 0 w 624"/>
                  <a:gd name="T11" fmla="*/ 53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62478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62479" name="Freeform 15"/>
              <p:cNvSpPr>
                <a:spLocks/>
              </p:cNvSpPr>
              <p:nvPr/>
            </p:nvSpPr>
            <p:spPr bwMode="ltGray">
              <a:xfrm rot="-5400000">
                <a:off x="2330" y="1694"/>
                <a:ext cx="624" cy="361"/>
              </a:xfrm>
              <a:custGeom>
                <a:avLst/>
                <a:gdLst>
                  <a:gd name="T0" fmla="*/ 0 w 624"/>
                  <a:gd name="T1" fmla="*/ 0 h 272"/>
                  <a:gd name="T2" fmla="*/ 0 w 624"/>
                  <a:gd name="T3" fmla="*/ 272 h 272"/>
                  <a:gd name="T4" fmla="*/ 240 w 624"/>
                  <a:gd name="T5" fmla="*/ 240 h 272"/>
                  <a:gd name="T6" fmla="*/ 624 w 624"/>
                  <a:gd name="T7" fmla="*/ 272 h 272"/>
                  <a:gd name="T8" fmla="*/ 624 w 624"/>
                  <a:gd name="T9" fmla="*/ 0 h 272"/>
                  <a:gd name="T10" fmla="*/ 0 w 624"/>
                  <a:gd name="T11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62480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>
                  <a:gd name="T0" fmla="*/ 8 w 632"/>
                  <a:gd name="T1" fmla="*/ 45 h 362"/>
                  <a:gd name="T2" fmla="*/ 8 w 632"/>
                  <a:gd name="T3" fmla="*/ 317 h 362"/>
                  <a:gd name="T4" fmla="*/ 248 w 632"/>
                  <a:gd name="T5" fmla="*/ 317 h 362"/>
                  <a:gd name="T6" fmla="*/ 632 w 632"/>
                  <a:gd name="T7" fmla="*/ 317 h 362"/>
                  <a:gd name="T8" fmla="*/ 632 w 632"/>
                  <a:gd name="T9" fmla="*/ 45 h 362"/>
                  <a:gd name="T10" fmla="*/ 104 w 632"/>
                  <a:gd name="T11" fmla="*/ 45 h 362"/>
                  <a:gd name="T12" fmla="*/ 8 w 632"/>
                  <a:gd name="T13" fmla="*/ 45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62481" name="Freeform 17"/>
              <p:cNvSpPr>
                <a:spLocks/>
              </p:cNvSpPr>
              <p:nvPr/>
            </p:nvSpPr>
            <p:spPr bwMode="ltGray">
              <a:xfrm rot="-5400000">
                <a:off x="4077" y="1669"/>
                <a:ext cx="624" cy="421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62482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62483" name="Freeform 19"/>
              <p:cNvSpPr>
                <a:spLocks/>
              </p:cNvSpPr>
              <p:nvPr/>
            </p:nvSpPr>
            <p:spPr bwMode="ltGray">
              <a:xfrm rot="-5400000">
                <a:off x="4584" y="1747"/>
                <a:ext cx="624" cy="255"/>
              </a:xfrm>
              <a:custGeom>
                <a:avLst/>
                <a:gdLst>
                  <a:gd name="T0" fmla="*/ 0 w 624"/>
                  <a:gd name="T1" fmla="*/ 53 h 370"/>
                  <a:gd name="T2" fmla="*/ 0 w 624"/>
                  <a:gd name="T3" fmla="*/ 325 h 370"/>
                  <a:gd name="T4" fmla="*/ 624 w 624"/>
                  <a:gd name="T5" fmla="*/ 325 h 370"/>
                  <a:gd name="T6" fmla="*/ 624 w 624"/>
                  <a:gd name="T7" fmla="*/ 53 h 370"/>
                  <a:gd name="T8" fmla="*/ 384 w 624"/>
                  <a:gd name="T9" fmla="*/ 8 h 370"/>
                  <a:gd name="T10" fmla="*/ 0 w 624"/>
                  <a:gd name="T11" fmla="*/ 53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62484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>
                  <a:gd name="T0" fmla="*/ 0 w 291"/>
                  <a:gd name="T1" fmla="*/ 624 h 625"/>
                  <a:gd name="T2" fmla="*/ 291 w 291"/>
                  <a:gd name="T3" fmla="*/ 625 h 625"/>
                  <a:gd name="T4" fmla="*/ 291 w 291"/>
                  <a:gd name="T5" fmla="*/ 6 h 625"/>
                  <a:gd name="T6" fmla="*/ 0 w 291"/>
                  <a:gd name="T7" fmla="*/ 0 h 625"/>
                  <a:gd name="T8" fmla="*/ 0 w 291"/>
                  <a:gd name="T9" fmla="*/ 624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62485" name="Freeform 21"/>
              <p:cNvSpPr>
                <a:spLocks/>
              </p:cNvSpPr>
              <p:nvPr/>
            </p:nvSpPr>
            <p:spPr bwMode="ltGray">
              <a:xfrm rot="-5400000">
                <a:off x="5084" y="1694"/>
                <a:ext cx="624" cy="361"/>
              </a:xfrm>
              <a:custGeom>
                <a:avLst/>
                <a:gdLst>
                  <a:gd name="T0" fmla="*/ 0 w 624"/>
                  <a:gd name="T1" fmla="*/ 0 h 272"/>
                  <a:gd name="T2" fmla="*/ 0 w 624"/>
                  <a:gd name="T3" fmla="*/ 272 h 272"/>
                  <a:gd name="T4" fmla="*/ 240 w 624"/>
                  <a:gd name="T5" fmla="*/ 240 h 272"/>
                  <a:gd name="T6" fmla="*/ 624 w 624"/>
                  <a:gd name="T7" fmla="*/ 272 h 272"/>
                  <a:gd name="T8" fmla="*/ 624 w 624"/>
                  <a:gd name="T9" fmla="*/ 0 h 272"/>
                  <a:gd name="T10" fmla="*/ 0 w 624"/>
                  <a:gd name="T11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62486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>
                  <a:gd name="T0" fmla="*/ 8 w 632"/>
                  <a:gd name="T1" fmla="*/ 45 h 362"/>
                  <a:gd name="T2" fmla="*/ 8 w 632"/>
                  <a:gd name="T3" fmla="*/ 317 h 362"/>
                  <a:gd name="T4" fmla="*/ 248 w 632"/>
                  <a:gd name="T5" fmla="*/ 317 h 362"/>
                  <a:gd name="T6" fmla="*/ 632 w 632"/>
                  <a:gd name="T7" fmla="*/ 317 h 362"/>
                  <a:gd name="T8" fmla="*/ 632 w 632"/>
                  <a:gd name="T9" fmla="*/ 45 h 362"/>
                  <a:gd name="T10" fmla="*/ 104 w 632"/>
                  <a:gd name="T11" fmla="*/ 45 h 362"/>
                  <a:gd name="T12" fmla="*/ 8 w 632"/>
                  <a:gd name="T13" fmla="*/ 45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</p:grpSp>
        <p:sp>
          <p:nvSpPr>
            <p:cNvPr id="62487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>
                <a:gd name="T0" fmla="*/ 0 w 5762"/>
                <a:gd name="T1" fmla="*/ 196 h 385"/>
                <a:gd name="T2" fmla="*/ 5762 w 5762"/>
                <a:gd name="T3" fmla="*/ 188 h 385"/>
                <a:gd name="T4" fmla="*/ 5762 w 5762"/>
                <a:gd name="T5" fmla="*/ 4 h 385"/>
                <a:gd name="T6" fmla="*/ 0 w 5762"/>
                <a:gd name="T7" fmla="*/ 0 h 385"/>
                <a:gd name="T8" fmla="*/ 0 w 5762"/>
                <a:gd name="T9" fmla="*/ 196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62488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>
                <a:gd name="T0" fmla="*/ 0 w 5761"/>
                <a:gd name="T1" fmla="*/ 28 h 189"/>
                <a:gd name="T2" fmla="*/ 5761 w 5761"/>
                <a:gd name="T3" fmla="*/ 0 h 189"/>
                <a:gd name="T4" fmla="*/ 5761 w 5761"/>
                <a:gd name="T5" fmla="*/ 189 h 189"/>
                <a:gd name="T6" fmla="*/ 1 w 5761"/>
                <a:gd name="T7" fmla="*/ 189 h 189"/>
                <a:gd name="T8" fmla="*/ 0 w 5761"/>
                <a:gd name="T9" fmla="*/ 28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</p:grpSp>
      <p:sp>
        <p:nvSpPr>
          <p:cNvPr id="62489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3414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pt-BR" noProof="0" smtClean="0"/>
              <a:t>Clique para editar o estilo do título mestre</a:t>
            </a:r>
          </a:p>
        </p:txBody>
      </p:sp>
      <p:sp>
        <p:nvSpPr>
          <p:cNvPr id="62490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Monotype Sorts" pitchFamily="2" charset="2"/>
              <a:buNone/>
              <a:defRPr/>
            </a:lvl1pPr>
          </a:lstStyle>
          <a:p>
            <a:pPr lvl="0"/>
            <a:r>
              <a:rPr lang="en-US" altLang="pt-BR" noProof="0" smtClean="0"/>
              <a:t>Clique para editar o estilo do subtítulo mestre</a:t>
            </a:r>
          </a:p>
        </p:txBody>
      </p:sp>
      <p:sp>
        <p:nvSpPr>
          <p:cNvPr id="62491" name="Rectangle 27"/>
          <p:cNvSpPr>
            <a:spLocks noGrp="1" noChangeArrowheads="1"/>
          </p:cNvSpPr>
          <p:nvPr>
            <p:ph type="dt" sz="half" idx="2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en-US" altLang="pt-BR"/>
          </a:p>
        </p:txBody>
      </p:sp>
      <p:sp>
        <p:nvSpPr>
          <p:cNvPr id="62492" name="Rectangle 2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en-US" altLang="pt-BR"/>
          </a:p>
        </p:txBody>
      </p:sp>
      <p:sp>
        <p:nvSpPr>
          <p:cNvPr id="62493" name="Rectangle 2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442BEE67-BE3C-4245-91FC-F884335EA30B}" type="slidenum">
              <a:rPr lang="en-US" altLang="pt-BR"/>
              <a:pPr/>
              <a:t>‹nº›</a:t>
            </a:fld>
            <a:endParaRPr lang="en-US" alt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7FBDCB-E4AC-4533-AAFE-C6D6A1D7E032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3596234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C25EDE-26DF-4F25-B9FF-1256804EDD24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12945993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ítulo e diagrama ou organogr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SmartArt 2"/>
          <p:cNvSpPr>
            <a:spLocks noGrp="1"/>
          </p:cNvSpPr>
          <p:nvPr>
            <p:ph type="dgm" idx="1"/>
          </p:nvPr>
        </p:nvSpPr>
        <p:spPr>
          <a:xfrm>
            <a:off x="1173163" y="1981200"/>
            <a:ext cx="7772400" cy="4114800"/>
          </a:xfr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1173163" y="626586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F2536DD-EBFF-47D3-9991-5C61089E1069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11577268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e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abela 2"/>
          <p:cNvSpPr>
            <a:spLocks noGrp="1"/>
          </p:cNvSpPr>
          <p:nvPr>
            <p:ph type="tbl" idx="1"/>
          </p:nvPr>
        </p:nvSpPr>
        <p:spPr>
          <a:xfrm>
            <a:off x="1173163" y="1981200"/>
            <a:ext cx="7772400" cy="4114800"/>
          </a:xfr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1173163" y="626586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D9A2D59-8AA3-49C1-9F23-0867EF21F042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2126674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EF6E78-2E80-4935-87DA-3B9F0C0D2AB2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855499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CEACBD-A465-45F3-9F94-CEA4AF2BD289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1044466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185138-2CB0-4C92-BE82-D7FDB9BF537F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4006151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E6DAD6-A5AE-4A75-867C-3A1A33FB4E05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307566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FFBA79-AA63-449B-BB3B-504350333374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495981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CFD814-3B01-4CE1-8603-0140414C812D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1660061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A580B0-4AB7-42C3-A780-3770FD844A5B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2051933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0A8B40-4343-4B24-A771-3DBB2318DD47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264195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42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61443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61444" name="Freeform 4"/>
              <p:cNvSpPr>
                <a:spLocks/>
              </p:cNvSpPr>
              <p:nvPr/>
            </p:nvSpPr>
            <p:spPr bwMode="ltGray">
              <a:xfrm rot="-5400000">
                <a:off x="2559" y="-993"/>
                <a:ext cx="624" cy="5745"/>
              </a:xfrm>
              <a:custGeom>
                <a:avLst/>
                <a:gdLst>
                  <a:gd name="T0" fmla="*/ 0 w 1000"/>
                  <a:gd name="T1" fmla="*/ 0 h 720"/>
                  <a:gd name="T2" fmla="*/ 0 w 1000"/>
                  <a:gd name="T3" fmla="*/ 720 h 720"/>
                  <a:gd name="T4" fmla="*/ 1000 w 1000"/>
                  <a:gd name="T5" fmla="*/ 720 h 720"/>
                  <a:gd name="T6" fmla="*/ 1000 w 1000"/>
                  <a:gd name="T7" fmla="*/ 0 h 720"/>
                  <a:gd name="T8" fmla="*/ 0 w 1000"/>
                  <a:gd name="T9" fmla="*/ 0 h 7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61445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61446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61447" name="Freeform 7"/>
              <p:cNvSpPr>
                <a:spLocks/>
              </p:cNvSpPr>
              <p:nvPr/>
            </p:nvSpPr>
            <p:spPr bwMode="ltGray">
              <a:xfrm rot="-5400000">
                <a:off x="-57" y="1752"/>
                <a:ext cx="624" cy="255"/>
              </a:xfrm>
              <a:custGeom>
                <a:avLst/>
                <a:gdLst>
                  <a:gd name="T0" fmla="*/ 0 w 624"/>
                  <a:gd name="T1" fmla="*/ 53 h 370"/>
                  <a:gd name="T2" fmla="*/ 0 w 624"/>
                  <a:gd name="T3" fmla="*/ 325 h 370"/>
                  <a:gd name="T4" fmla="*/ 624 w 624"/>
                  <a:gd name="T5" fmla="*/ 325 h 370"/>
                  <a:gd name="T6" fmla="*/ 624 w 624"/>
                  <a:gd name="T7" fmla="*/ 53 h 370"/>
                  <a:gd name="T8" fmla="*/ 384 w 624"/>
                  <a:gd name="T9" fmla="*/ 8 h 370"/>
                  <a:gd name="T10" fmla="*/ 0 w 624"/>
                  <a:gd name="T11" fmla="*/ 53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61448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61449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>
                  <a:gd name="T0" fmla="*/ 0 w 624"/>
                  <a:gd name="T1" fmla="*/ 0 h 272"/>
                  <a:gd name="T2" fmla="*/ 0 w 624"/>
                  <a:gd name="T3" fmla="*/ 272 h 272"/>
                  <a:gd name="T4" fmla="*/ 240 w 624"/>
                  <a:gd name="T5" fmla="*/ 240 h 272"/>
                  <a:gd name="T6" fmla="*/ 624 w 624"/>
                  <a:gd name="T7" fmla="*/ 272 h 272"/>
                  <a:gd name="T8" fmla="*/ 624 w 624"/>
                  <a:gd name="T9" fmla="*/ 0 h 272"/>
                  <a:gd name="T10" fmla="*/ 0 w 624"/>
                  <a:gd name="T11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61450" name="Freeform 10"/>
              <p:cNvSpPr>
                <a:spLocks/>
              </p:cNvSpPr>
              <p:nvPr/>
            </p:nvSpPr>
            <p:spPr bwMode="ltGray">
              <a:xfrm rot="-5400000">
                <a:off x="156" y="1726"/>
                <a:ext cx="632" cy="315"/>
              </a:xfrm>
              <a:custGeom>
                <a:avLst/>
                <a:gdLst>
                  <a:gd name="T0" fmla="*/ 8 w 632"/>
                  <a:gd name="T1" fmla="*/ 45 h 362"/>
                  <a:gd name="T2" fmla="*/ 8 w 632"/>
                  <a:gd name="T3" fmla="*/ 317 h 362"/>
                  <a:gd name="T4" fmla="*/ 248 w 632"/>
                  <a:gd name="T5" fmla="*/ 317 h 362"/>
                  <a:gd name="T6" fmla="*/ 632 w 632"/>
                  <a:gd name="T7" fmla="*/ 317 h 362"/>
                  <a:gd name="T8" fmla="*/ 632 w 632"/>
                  <a:gd name="T9" fmla="*/ 45 h 362"/>
                  <a:gd name="T10" fmla="*/ 104 w 632"/>
                  <a:gd name="T11" fmla="*/ 45 h 362"/>
                  <a:gd name="T12" fmla="*/ 8 w 632"/>
                  <a:gd name="T13" fmla="*/ 45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61451" name="Freeform 11"/>
              <p:cNvSpPr>
                <a:spLocks/>
              </p:cNvSpPr>
              <p:nvPr/>
            </p:nvSpPr>
            <p:spPr bwMode="ltGray">
              <a:xfrm rot="-5400000">
                <a:off x="3211" y="1664"/>
                <a:ext cx="624" cy="421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61452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61453" name="Freeform 13"/>
              <p:cNvSpPr>
                <a:spLocks/>
              </p:cNvSpPr>
              <p:nvPr/>
            </p:nvSpPr>
            <p:spPr bwMode="ltGray">
              <a:xfrm rot="-5400000">
                <a:off x="1830" y="1747"/>
                <a:ext cx="624" cy="255"/>
              </a:xfrm>
              <a:custGeom>
                <a:avLst/>
                <a:gdLst>
                  <a:gd name="T0" fmla="*/ 0 w 624"/>
                  <a:gd name="T1" fmla="*/ 53 h 370"/>
                  <a:gd name="T2" fmla="*/ 0 w 624"/>
                  <a:gd name="T3" fmla="*/ 325 h 370"/>
                  <a:gd name="T4" fmla="*/ 624 w 624"/>
                  <a:gd name="T5" fmla="*/ 325 h 370"/>
                  <a:gd name="T6" fmla="*/ 624 w 624"/>
                  <a:gd name="T7" fmla="*/ 53 h 370"/>
                  <a:gd name="T8" fmla="*/ 384 w 624"/>
                  <a:gd name="T9" fmla="*/ 8 h 370"/>
                  <a:gd name="T10" fmla="*/ 0 w 624"/>
                  <a:gd name="T11" fmla="*/ 53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61454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61455" name="Freeform 15"/>
              <p:cNvSpPr>
                <a:spLocks/>
              </p:cNvSpPr>
              <p:nvPr/>
            </p:nvSpPr>
            <p:spPr bwMode="ltGray">
              <a:xfrm rot="-5400000">
                <a:off x="2330" y="1694"/>
                <a:ext cx="624" cy="361"/>
              </a:xfrm>
              <a:custGeom>
                <a:avLst/>
                <a:gdLst>
                  <a:gd name="T0" fmla="*/ 0 w 624"/>
                  <a:gd name="T1" fmla="*/ 0 h 272"/>
                  <a:gd name="T2" fmla="*/ 0 w 624"/>
                  <a:gd name="T3" fmla="*/ 272 h 272"/>
                  <a:gd name="T4" fmla="*/ 240 w 624"/>
                  <a:gd name="T5" fmla="*/ 240 h 272"/>
                  <a:gd name="T6" fmla="*/ 624 w 624"/>
                  <a:gd name="T7" fmla="*/ 272 h 272"/>
                  <a:gd name="T8" fmla="*/ 624 w 624"/>
                  <a:gd name="T9" fmla="*/ 0 h 272"/>
                  <a:gd name="T10" fmla="*/ 0 w 624"/>
                  <a:gd name="T11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61456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>
                  <a:gd name="T0" fmla="*/ 8 w 632"/>
                  <a:gd name="T1" fmla="*/ 45 h 362"/>
                  <a:gd name="T2" fmla="*/ 8 w 632"/>
                  <a:gd name="T3" fmla="*/ 317 h 362"/>
                  <a:gd name="T4" fmla="*/ 248 w 632"/>
                  <a:gd name="T5" fmla="*/ 317 h 362"/>
                  <a:gd name="T6" fmla="*/ 632 w 632"/>
                  <a:gd name="T7" fmla="*/ 317 h 362"/>
                  <a:gd name="T8" fmla="*/ 632 w 632"/>
                  <a:gd name="T9" fmla="*/ 45 h 362"/>
                  <a:gd name="T10" fmla="*/ 104 w 632"/>
                  <a:gd name="T11" fmla="*/ 45 h 362"/>
                  <a:gd name="T12" fmla="*/ 8 w 632"/>
                  <a:gd name="T13" fmla="*/ 45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61457" name="Freeform 17"/>
              <p:cNvSpPr>
                <a:spLocks/>
              </p:cNvSpPr>
              <p:nvPr/>
            </p:nvSpPr>
            <p:spPr bwMode="ltGray">
              <a:xfrm rot="-5400000">
                <a:off x="4077" y="1669"/>
                <a:ext cx="624" cy="421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61458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61459" name="Freeform 19"/>
              <p:cNvSpPr>
                <a:spLocks/>
              </p:cNvSpPr>
              <p:nvPr/>
            </p:nvSpPr>
            <p:spPr bwMode="ltGray">
              <a:xfrm rot="-5400000">
                <a:off x="4584" y="1747"/>
                <a:ext cx="624" cy="255"/>
              </a:xfrm>
              <a:custGeom>
                <a:avLst/>
                <a:gdLst>
                  <a:gd name="T0" fmla="*/ 0 w 624"/>
                  <a:gd name="T1" fmla="*/ 53 h 370"/>
                  <a:gd name="T2" fmla="*/ 0 w 624"/>
                  <a:gd name="T3" fmla="*/ 325 h 370"/>
                  <a:gd name="T4" fmla="*/ 624 w 624"/>
                  <a:gd name="T5" fmla="*/ 325 h 370"/>
                  <a:gd name="T6" fmla="*/ 624 w 624"/>
                  <a:gd name="T7" fmla="*/ 53 h 370"/>
                  <a:gd name="T8" fmla="*/ 384 w 624"/>
                  <a:gd name="T9" fmla="*/ 8 h 370"/>
                  <a:gd name="T10" fmla="*/ 0 w 624"/>
                  <a:gd name="T11" fmla="*/ 53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61460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>
                  <a:gd name="T0" fmla="*/ 0 w 291"/>
                  <a:gd name="T1" fmla="*/ 624 h 625"/>
                  <a:gd name="T2" fmla="*/ 291 w 291"/>
                  <a:gd name="T3" fmla="*/ 625 h 625"/>
                  <a:gd name="T4" fmla="*/ 291 w 291"/>
                  <a:gd name="T5" fmla="*/ 6 h 625"/>
                  <a:gd name="T6" fmla="*/ 0 w 291"/>
                  <a:gd name="T7" fmla="*/ 0 h 625"/>
                  <a:gd name="T8" fmla="*/ 0 w 291"/>
                  <a:gd name="T9" fmla="*/ 624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61461" name="Freeform 21"/>
              <p:cNvSpPr>
                <a:spLocks/>
              </p:cNvSpPr>
              <p:nvPr/>
            </p:nvSpPr>
            <p:spPr bwMode="ltGray">
              <a:xfrm rot="-5400000">
                <a:off x="5084" y="1694"/>
                <a:ext cx="624" cy="361"/>
              </a:xfrm>
              <a:custGeom>
                <a:avLst/>
                <a:gdLst>
                  <a:gd name="T0" fmla="*/ 0 w 624"/>
                  <a:gd name="T1" fmla="*/ 0 h 272"/>
                  <a:gd name="T2" fmla="*/ 0 w 624"/>
                  <a:gd name="T3" fmla="*/ 272 h 272"/>
                  <a:gd name="T4" fmla="*/ 240 w 624"/>
                  <a:gd name="T5" fmla="*/ 240 h 272"/>
                  <a:gd name="T6" fmla="*/ 624 w 624"/>
                  <a:gd name="T7" fmla="*/ 272 h 272"/>
                  <a:gd name="T8" fmla="*/ 624 w 624"/>
                  <a:gd name="T9" fmla="*/ 0 h 272"/>
                  <a:gd name="T10" fmla="*/ 0 w 624"/>
                  <a:gd name="T11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61462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>
                  <a:gd name="T0" fmla="*/ 8 w 632"/>
                  <a:gd name="T1" fmla="*/ 45 h 362"/>
                  <a:gd name="T2" fmla="*/ 8 w 632"/>
                  <a:gd name="T3" fmla="*/ 317 h 362"/>
                  <a:gd name="T4" fmla="*/ 248 w 632"/>
                  <a:gd name="T5" fmla="*/ 317 h 362"/>
                  <a:gd name="T6" fmla="*/ 632 w 632"/>
                  <a:gd name="T7" fmla="*/ 317 h 362"/>
                  <a:gd name="T8" fmla="*/ 632 w 632"/>
                  <a:gd name="T9" fmla="*/ 45 h 362"/>
                  <a:gd name="T10" fmla="*/ 104 w 632"/>
                  <a:gd name="T11" fmla="*/ 45 h 362"/>
                  <a:gd name="T12" fmla="*/ 8 w 632"/>
                  <a:gd name="T13" fmla="*/ 45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</p:grpSp>
        <p:sp>
          <p:nvSpPr>
            <p:cNvPr id="61463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>
                <a:gd name="T0" fmla="*/ 0 w 5762"/>
                <a:gd name="T1" fmla="*/ 196 h 385"/>
                <a:gd name="T2" fmla="*/ 5762 w 5762"/>
                <a:gd name="T3" fmla="*/ 188 h 385"/>
                <a:gd name="T4" fmla="*/ 5762 w 5762"/>
                <a:gd name="T5" fmla="*/ 4 h 385"/>
                <a:gd name="T6" fmla="*/ 0 w 5762"/>
                <a:gd name="T7" fmla="*/ 0 h 385"/>
                <a:gd name="T8" fmla="*/ 0 w 5762"/>
                <a:gd name="T9" fmla="*/ 196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61464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>
                <a:gd name="T0" fmla="*/ 0 w 5761"/>
                <a:gd name="T1" fmla="*/ 28 h 189"/>
                <a:gd name="T2" fmla="*/ 5761 w 5761"/>
                <a:gd name="T3" fmla="*/ 0 h 189"/>
                <a:gd name="T4" fmla="*/ 5761 w 5761"/>
                <a:gd name="T5" fmla="*/ 189 h 189"/>
                <a:gd name="T6" fmla="*/ 1 w 5761"/>
                <a:gd name="T7" fmla="*/ 189 h 189"/>
                <a:gd name="T8" fmla="*/ 0 w 5761"/>
                <a:gd name="T9" fmla="*/ 28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</p:grpSp>
      <p:sp>
        <p:nvSpPr>
          <p:cNvPr id="61465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pt-BR" smtClean="0"/>
              <a:t>Clique para editar o estilo do título mestre</a:t>
            </a:r>
          </a:p>
        </p:txBody>
      </p:sp>
      <p:sp>
        <p:nvSpPr>
          <p:cNvPr id="61466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pt-BR" smtClean="0"/>
              <a:t>Clique para editar os estilos do texto mestre</a:t>
            </a:r>
          </a:p>
          <a:p>
            <a:pPr lvl="1"/>
            <a:r>
              <a:rPr lang="en-US" altLang="pt-BR" smtClean="0"/>
              <a:t>Segundo nível</a:t>
            </a:r>
          </a:p>
          <a:p>
            <a:pPr lvl="2"/>
            <a:r>
              <a:rPr lang="en-US" altLang="pt-BR" smtClean="0"/>
              <a:t>Terceiro nível</a:t>
            </a:r>
          </a:p>
          <a:p>
            <a:pPr lvl="3"/>
            <a:r>
              <a:rPr lang="en-US" altLang="pt-BR" smtClean="0"/>
              <a:t>Quarto nível</a:t>
            </a:r>
          </a:p>
          <a:p>
            <a:pPr lvl="4"/>
            <a:r>
              <a:rPr lang="en-US" altLang="pt-BR" smtClean="0"/>
              <a:t>Quinto nível</a:t>
            </a:r>
          </a:p>
        </p:txBody>
      </p:sp>
      <p:sp>
        <p:nvSpPr>
          <p:cNvPr id="61467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+mn-lt"/>
              </a:defRPr>
            </a:lvl1pPr>
          </a:lstStyle>
          <a:p>
            <a:endParaRPr lang="en-US" altLang="pt-BR"/>
          </a:p>
        </p:txBody>
      </p:sp>
      <p:sp>
        <p:nvSpPr>
          <p:cNvPr id="61468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endParaRPr lang="en-US" altLang="pt-BR"/>
          </a:p>
        </p:txBody>
      </p:sp>
      <p:sp>
        <p:nvSpPr>
          <p:cNvPr id="61469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fld id="{15AFE4CA-F02E-42DC-8177-AE49AEB6E09C}" type="slidenum">
              <a:rPr lang="en-US" altLang="pt-BR"/>
              <a:pPr/>
              <a:t>‹nº›</a:t>
            </a:fld>
            <a:endParaRPr lang="en-US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Monotype Sort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3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60000"/>
                <a:invGamma/>
              </a:schemeClr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pt-BR" altLang="pt-BR"/>
              <a:t>Introdução a</a:t>
            </a:r>
            <a:br>
              <a:rPr lang="pt-BR" altLang="pt-BR"/>
            </a:br>
            <a:r>
              <a:rPr lang="pt-BR" altLang="pt-BR"/>
              <a:t>Sistemas Distribuídos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pPr marL="342900" indent="-342900"/>
            <a:r>
              <a:rPr lang="pt-BR" altLang="pt-BR" b="1" dirty="0" smtClean="0"/>
              <a:t>Aula 1</a:t>
            </a:r>
            <a:endParaRPr lang="pt-BR" altLang="pt-BR" b="1" dirty="0"/>
          </a:p>
        </p:txBody>
      </p:sp>
    </p:spTree>
  </p:cSld>
  <p:clrMapOvr>
    <a:masterClrMapping/>
  </p:clrMapOvr>
  <p:transition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pt-BR" altLang="pt-BR"/>
              <a:t>Vantagens de SD sobre SC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pt-BR" altLang="pt-BR"/>
              <a:t>Melhor relação custo/benefício</a:t>
            </a:r>
          </a:p>
          <a:p>
            <a:r>
              <a:rPr lang="pt-BR" altLang="pt-BR"/>
              <a:t>Capacidade de processamento além dos limites práticos de SC (velocidade da luz, aquecimento)</a:t>
            </a:r>
          </a:p>
          <a:p>
            <a:r>
              <a:rPr lang="pt-BR" altLang="pt-BR"/>
              <a:t>Maior domínio de aplicações</a:t>
            </a:r>
          </a:p>
          <a:p>
            <a:r>
              <a:rPr lang="pt-BR" altLang="pt-BR"/>
              <a:t>Maior confiabilidade e disponibilidade</a:t>
            </a:r>
          </a:p>
          <a:p>
            <a:r>
              <a:rPr lang="pt-BR" altLang="pt-BR"/>
              <a:t>Crescimento gradativo da capacidade de processamento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pt-BR" altLang="pt-BR"/>
              <a:t>Vantagens de SD sobre PCs independentes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pt-BR" altLang="pt-BR"/>
              <a:t>Compartilhamento de dados comuns entre usuários</a:t>
            </a:r>
          </a:p>
          <a:p>
            <a:r>
              <a:rPr lang="pt-BR" altLang="pt-BR"/>
              <a:t>Compartilhamento de recursos de hardware e software</a:t>
            </a:r>
          </a:p>
          <a:p>
            <a:r>
              <a:rPr lang="pt-BR" altLang="pt-BR"/>
              <a:t>Comunicação entre pessoas</a:t>
            </a:r>
          </a:p>
          <a:p>
            <a:r>
              <a:rPr lang="pt-BR" altLang="pt-BR"/>
              <a:t>Flexibilidade na distribuição de tarefas de acordo com as aplicações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pt-BR" altLang="pt-BR"/>
              <a:t>Desvantagens de SD 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pt-BR" altLang="pt-BR"/>
              <a:t>Falta de software adequado</a:t>
            </a:r>
          </a:p>
          <a:p>
            <a:r>
              <a:rPr lang="pt-BR" altLang="pt-BR"/>
              <a:t>Falhas e saturação da rede de comunicação podem eliminar as vantagens de SD</a:t>
            </a:r>
          </a:p>
          <a:p>
            <a:r>
              <a:rPr lang="pt-BR" altLang="pt-BR"/>
              <a:t>Segurança pode ser comprometida: fácil acesso a dados e recursos reservados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pt-BR" altLang="pt-BR"/>
              <a:t>Hardware em SD</a:t>
            </a:r>
          </a:p>
        </p:txBody>
      </p:sp>
      <p:graphicFrame>
        <p:nvGraphicFramePr>
          <p:cNvPr id="17411" name="Object 3">
            <a:hlinkClick r:id="" action="ppaction://ole?verb=0"/>
          </p:cNvPr>
          <p:cNvGraphicFramePr>
            <a:graphicFrameLocks/>
          </p:cNvGraphicFramePr>
          <p:nvPr>
            <p:ph type="dgm" idx="1"/>
          </p:nvPr>
        </p:nvGraphicFramePr>
        <p:xfrm>
          <a:off x="1436688" y="2165350"/>
          <a:ext cx="7223125" cy="3727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2" name="Organograma MS" r:id="rId4" imgW="7245000" imgH="3740040" progId="OrgPlusWOPX.4">
                  <p:embed followColorScheme="full"/>
                </p:oleObj>
              </mc:Choice>
              <mc:Fallback>
                <p:oleObj name="Organograma MS" r:id="rId4" imgW="7245000" imgH="3740040" progId="OrgPlusWOPX.4">
                  <p:embed followColorScheme="full"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6688" y="2165350"/>
                        <a:ext cx="7223125" cy="3727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pt-BR" altLang="pt-BR"/>
              <a:t>Software básico em SD</a:t>
            </a:r>
          </a:p>
        </p:txBody>
      </p:sp>
      <p:graphicFrame>
        <p:nvGraphicFramePr>
          <p:cNvPr id="18435" name="Object 3">
            <a:hlinkClick r:id="" action="ppaction://ole?verb=0"/>
          </p:cNvPr>
          <p:cNvGraphicFramePr>
            <a:graphicFrameLocks/>
          </p:cNvGraphicFramePr>
          <p:nvPr>
            <p:ph type="tbl" idx="1"/>
          </p:nvPr>
        </p:nvGraphicFramePr>
        <p:xfrm>
          <a:off x="2008188" y="1981200"/>
          <a:ext cx="6081712" cy="409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6" name="Document" r:id="rId4" imgW="7772400" imgH="5238720" progId="Word.Document.6">
                  <p:embed/>
                </p:oleObj>
              </mc:Choice>
              <mc:Fallback>
                <p:oleObj name="Document" r:id="rId4" imgW="7772400" imgH="5238720" progId="Word.Document.6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8188" y="1981200"/>
                        <a:ext cx="6081712" cy="4095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pt-BR" altLang="pt-BR"/>
              <a:t>Sistemas operacionais de rede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pt-BR" altLang="pt-BR"/>
              <a:t>Estações de trabalho conectadas por uma LAN</a:t>
            </a:r>
          </a:p>
          <a:p>
            <a:r>
              <a:rPr lang="pt-BR" altLang="pt-BR"/>
              <a:t>Cada estação tem seu próprio sistema operacional</a:t>
            </a:r>
          </a:p>
          <a:p>
            <a:r>
              <a:rPr lang="pt-BR" altLang="pt-BR"/>
              <a:t>Ferramentas para </a:t>
            </a:r>
            <a:r>
              <a:rPr lang="pt-BR" altLang="pt-BR" i="1"/>
              <a:t>login </a:t>
            </a:r>
            <a:r>
              <a:rPr lang="pt-BR" altLang="pt-BR"/>
              <a:t>remoto e cópia de arquivos entre estações</a:t>
            </a:r>
          </a:p>
          <a:p>
            <a:r>
              <a:rPr lang="pt-BR" altLang="pt-BR"/>
              <a:t>Servidores de arquivos e ferramentas para causar aparência de arquivo local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pt-BR" altLang="pt-BR"/>
              <a:t>Sistemas distribuídos autênticos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pt-BR" altLang="pt-BR"/>
              <a:t>A rede toda tem aparência de ser um único sistema </a:t>
            </a:r>
            <a:r>
              <a:rPr lang="pt-BR" altLang="pt-BR" i="1"/>
              <a:t>timesharing: </a:t>
            </a:r>
            <a:r>
              <a:rPr lang="pt-BR" altLang="pt-BR" b="1"/>
              <a:t>virtual uniprocessor, single-system image</a:t>
            </a:r>
            <a:endParaRPr lang="pt-BR" altLang="pt-BR"/>
          </a:p>
          <a:p>
            <a:r>
              <a:rPr lang="pt-BR" altLang="pt-BR"/>
              <a:t>Mecanismo global para comunicação entre processos</a:t>
            </a:r>
          </a:p>
          <a:p>
            <a:r>
              <a:rPr lang="pt-BR" altLang="pt-BR"/>
              <a:t>Gerenciamento de processos homogêneo</a:t>
            </a:r>
          </a:p>
          <a:p>
            <a:r>
              <a:rPr lang="pt-BR" altLang="pt-BR"/>
              <a:t>Sistema de arquivos homogêneo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pt-BR" altLang="pt-BR"/>
              <a:t>Sistemas timesharing para multiprocessadores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pt-BR" altLang="pt-BR"/>
              <a:t>Fila única de processos prontos para execução: melhor distribuição de carga</a:t>
            </a:r>
          </a:p>
          <a:p>
            <a:r>
              <a:rPr lang="pt-BR" altLang="pt-BR"/>
              <a:t>CPUs especializadas em: executar processos, controlar periféricos, executar sistema operacional (gerenciar a memória global)</a:t>
            </a:r>
          </a:p>
          <a:p>
            <a:r>
              <a:rPr lang="pt-BR" altLang="pt-BR"/>
              <a:t>Sistema de arquivos comporta-se de maneira semelhante a um SC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pt-BR" altLang="pt-BR"/>
              <a:t>Comparação de SW para SD</a:t>
            </a:r>
          </a:p>
        </p:txBody>
      </p:sp>
      <p:graphicFrame>
        <p:nvGraphicFramePr>
          <p:cNvPr id="22531" name="Object 3">
            <a:hlinkClick r:id="" action="ppaction://ole?verb=0"/>
          </p:cNvPr>
          <p:cNvGraphicFramePr>
            <a:graphicFrameLocks/>
          </p:cNvGraphicFramePr>
          <p:nvPr>
            <p:ph type="tbl" idx="1"/>
          </p:nvPr>
        </p:nvGraphicFramePr>
        <p:xfrm>
          <a:off x="1300163" y="1981200"/>
          <a:ext cx="7496175" cy="409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2" name="Document" r:id="rId4" imgW="7772400" imgH="4251240" progId="Word.Document.6">
                  <p:embed/>
                </p:oleObj>
              </mc:Choice>
              <mc:Fallback>
                <p:oleObj name="Document" r:id="rId4" imgW="7772400" imgH="4251240" progId="Word.Document.6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0163" y="1981200"/>
                        <a:ext cx="7496175" cy="4095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pt-BR" altLang="pt-BR"/>
              <a:t>Características básicas de SD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pt-BR" altLang="pt-BR"/>
              <a:t>Compartilhamento de recursos</a:t>
            </a:r>
          </a:p>
          <a:p>
            <a:r>
              <a:rPr lang="pt-BR" altLang="pt-BR"/>
              <a:t>Extensibilidade (</a:t>
            </a:r>
            <a:r>
              <a:rPr lang="pt-BR" altLang="pt-BR" i="1"/>
              <a:t>openness</a:t>
            </a:r>
            <a:r>
              <a:rPr lang="pt-BR" altLang="pt-BR"/>
              <a:t>)</a:t>
            </a:r>
          </a:p>
          <a:p>
            <a:r>
              <a:rPr lang="pt-BR" altLang="pt-BR"/>
              <a:t>Concorrência</a:t>
            </a:r>
          </a:p>
          <a:p>
            <a:r>
              <a:rPr lang="pt-BR" altLang="pt-BR"/>
              <a:t>Escalabilidade (crescimento gradativo suave)</a:t>
            </a:r>
          </a:p>
          <a:p>
            <a:r>
              <a:rPr lang="pt-BR" altLang="pt-BR"/>
              <a:t>Tolerância a falhas</a:t>
            </a:r>
          </a:p>
          <a:p>
            <a:r>
              <a:rPr lang="pt-BR" altLang="pt-BR"/>
              <a:t>Transparência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/>
              <a:t>Referência Básica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b="1"/>
              <a:t>[C] </a:t>
            </a:r>
            <a:r>
              <a:rPr lang="pt-BR" altLang="pt-BR" i="1"/>
              <a:t>Distributed Systems: Concepts and Design. </a:t>
            </a:r>
            <a:r>
              <a:rPr lang="pt-BR" altLang="pt-BR"/>
              <a:t>G. Coulouris, J. Dollimore, T. Kindberg. Addison-Wesley, 1994.   ISBN 0-201-62433-8. (Capítulos 4 e 5)</a:t>
            </a:r>
          </a:p>
          <a:p>
            <a:r>
              <a:rPr lang="pt-BR" altLang="pt-BR" b="1"/>
              <a:t>[T] </a:t>
            </a:r>
            <a:r>
              <a:rPr lang="pt-BR" altLang="pt-BR" i="1"/>
              <a:t>Distributed Operating Systems.      </a:t>
            </a:r>
            <a:r>
              <a:rPr lang="pt-BR" altLang="pt-BR"/>
              <a:t>A. S. Tanenbaum. Prentice-Hall, 1995.   ISBN 0-13-219908-4. (Seções 2.4 e 2.5)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pt-BR" altLang="pt-BR"/>
              <a:t>Compartilhamento de recursos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pt-BR" altLang="pt-BR"/>
              <a:t>Componentes de hardware: discos, impressoras, ...</a:t>
            </a:r>
          </a:p>
          <a:p>
            <a:r>
              <a:rPr lang="pt-BR" altLang="pt-BR"/>
              <a:t>Componentes de software: arquivos, bancos de dados, ...</a:t>
            </a:r>
          </a:p>
          <a:p>
            <a:r>
              <a:rPr lang="pt-BR" altLang="pt-BR"/>
              <a:t>Modelos básicos:</a:t>
            </a:r>
          </a:p>
          <a:p>
            <a:pPr lvl="1"/>
            <a:r>
              <a:rPr lang="pt-BR" altLang="pt-BR"/>
              <a:t>Modelo cliente-servidor</a:t>
            </a:r>
          </a:p>
          <a:p>
            <a:pPr lvl="1"/>
            <a:r>
              <a:rPr lang="pt-BR" altLang="pt-BR"/>
              <a:t>Modelo baseado em objetos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pt-BR" altLang="pt-BR"/>
              <a:t>Extensibilidade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pt-BR" altLang="pt-BR"/>
              <a:t>Extensões de hardware: periféricos, memória, interfaces de comunicação, ...</a:t>
            </a:r>
          </a:p>
          <a:p>
            <a:r>
              <a:rPr lang="pt-BR" altLang="pt-BR"/>
              <a:t>Extensões de software: funções de SO, protocolos de comunicação, ...</a:t>
            </a:r>
          </a:p>
          <a:p>
            <a:r>
              <a:rPr lang="pt-BR" altLang="pt-BR"/>
              <a:t>Interfaces chaves são públicas (</a:t>
            </a:r>
            <a:r>
              <a:rPr lang="pt-BR" altLang="pt-BR" i="1"/>
              <a:t>system calls</a:t>
            </a:r>
            <a:r>
              <a:rPr lang="pt-BR" altLang="pt-BR"/>
              <a:t>)</a:t>
            </a:r>
          </a:p>
          <a:p>
            <a:r>
              <a:rPr lang="pt-BR" altLang="pt-BR"/>
              <a:t>Mecanismo uniforme de comunicação entre processos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pt-BR" altLang="pt-BR"/>
              <a:t>Concorrência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pt-BR" altLang="pt-BR"/>
              <a:t>Mais de um processo em execução a cada instante:</a:t>
            </a:r>
          </a:p>
          <a:p>
            <a:pPr lvl="1"/>
            <a:r>
              <a:rPr lang="pt-BR" altLang="pt-BR"/>
              <a:t>Atividades separadas de usuários</a:t>
            </a:r>
          </a:p>
          <a:p>
            <a:pPr lvl="1"/>
            <a:r>
              <a:rPr lang="pt-BR" altLang="pt-BR"/>
              <a:t>Independência de recursos</a:t>
            </a:r>
          </a:p>
          <a:p>
            <a:pPr lvl="1"/>
            <a:r>
              <a:rPr lang="pt-BR" altLang="pt-BR"/>
              <a:t>Localização de processos servidores em computadores distintos</a:t>
            </a:r>
          </a:p>
          <a:p>
            <a:r>
              <a:rPr lang="pt-BR" altLang="pt-BR"/>
              <a:t>Acesso concorrente a recursos compartilhados requer sincronização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pt-BR" altLang="pt-BR"/>
              <a:t>Escalabilidade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pt-BR" altLang="pt-BR"/>
              <a:t>Quantidade de trabalho envolvido no processamento de qualquer requisição de acesso a um recurso compartilhado </a:t>
            </a:r>
            <a:r>
              <a:rPr lang="pt-BR" altLang="pt-BR" b="1"/>
              <a:t>independe</a:t>
            </a:r>
            <a:r>
              <a:rPr lang="pt-BR" altLang="pt-BR"/>
              <a:t> do tamanho da rede</a:t>
            </a:r>
          </a:p>
          <a:p>
            <a:r>
              <a:rPr lang="pt-BR" altLang="pt-BR"/>
              <a:t>Técnicas: replicação, </a:t>
            </a:r>
            <a:r>
              <a:rPr lang="pt-BR" altLang="pt-BR" i="1"/>
              <a:t>caching</a:t>
            </a:r>
            <a:r>
              <a:rPr lang="pt-BR" altLang="pt-BR"/>
              <a:t>, servidores múltiplos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pt-BR" altLang="pt-BR"/>
              <a:t>Tolerância a falhas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pt-BR" altLang="pt-BR"/>
              <a:t>Falhas de hardware e software (em CPUs e redes): programas param ou produzem resultados errados</a:t>
            </a:r>
          </a:p>
          <a:p>
            <a:r>
              <a:rPr lang="pt-BR" altLang="pt-BR"/>
              <a:t>Abordagens:</a:t>
            </a:r>
          </a:p>
          <a:p>
            <a:pPr lvl="1"/>
            <a:r>
              <a:rPr lang="pt-BR" altLang="pt-BR"/>
              <a:t>Redundância de hardware (Ex: banco de dados replicado em diversos servidores)</a:t>
            </a:r>
          </a:p>
          <a:p>
            <a:pPr lvl="1"/>
            <a:r>
              <a:rPr lang="pt-BR" altLang="pt-BR"/>
              <a:t>Recuperação por software: manter dados permanentes sempre consistentes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pt-BR" altLang="pt-BR"/>
              <a:t>Transparência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pt-BR" altLang="pt-BR"/>
              <a:t>Esconder do usuário e do programador de aplicações a separação de componenentes em um sistema distribuído, tal que este seja visto como um sistema centralizado</a:t>
            </a:r>
          </a:p>
          <a:p>
            <a:r>
              <a:rPr lang="pt-BR" altLang="pt-BR"/>
              <a:t>Formas de transparência: acesso, localização, concorrência, replicação, falha, migração, desempenho e escala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pt-BR" altLang="pt-BR"/>
              <a:t>Transparência de acesso</a:t>
            </a: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1052513" y="2105025"/>
            <a:ext cx="7013575" cy="1550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r>
              <a:rPr lang="pt-BR" altLang="pt-BR" sz="3200">
                <a:latin typeface="Arial" charset="0"/>
              </a:rPr>
              <a:t>Operações de acesso a objetos de</a:t>
            </a:r>
          </a:p>
          <a:p>
            <a:r>
              <a:rPr lang="pt-BR" altLang="pt-BR" sz="3200">
                <a:latin typeface="Arial" charset="0"/>
              </a:rPr>
              <a:t>informação são idênticas para objetos</a:t>
            </a:r>
          </a:p>
          <a:p>
            <a:r>
              <a:rPr lang="pt-BR" altLang="pt-BR" sz="3200">
                <a:latin typeface="Arial" charset="0"/>
              </a:rPr>
              <a:t>locais e remotos</a:t>
            </a: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768350" y="1987550"/>
            <a:ext cx="7531100" cy="18161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823913" y="4162425"/>
            <a:ext cx="7192962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r>
              <a:rPr lang="pt-BR" altLang="pt-BR" sz="3200">
                <a:latin typeface="Arial" charset="0"/>
              </a:rPr>
              <a:t>Exemplo:</a:t>
            </a:r>
          </a:p>
          <a:p>
            <a:r>
              <a:rPr lang="pt-BR" altLang="pt-BR" sz="3200">
                <a:latin typeface="Arial" charset="0"/>
              </a:rPr>
              <a:t>Operação de envio de uma mensagem</a:t>
            </a:r>
          </a:p>
          <a:p>
            <a:r>
              <a:rPr lang="pt-BR" altLang="pt-BR" sz="3200">
                <a:latin typeface="Arial" charset="0"/>
              </a:rPr>
              <a:t>eletrônica especificando o destinatário</a:t>
            </a:r>
          </a:p>
          <a:p>
            <a:r>
              <a:rPr lang="pt-BR" altLang="pt-BR" sz="3200">
                <a:latin typeface="Arial" charset="0"/>
              </a:rPr>
              <a:t>através de seu endereço Internet</a:t>
            </a:r>
          </a:p>
        </p:txBody>
      </p:sp>
    </p:spTree>
  </p:cSld>
  <p:clrMapOvr>
    <a:masterClrMapping/>
  </p:clrMapOvr>
  <p:transition>
    <p:random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pt-BR" altLang="pt-BR"/>
              <a:t>Transparência de localização</a:t>
            </a: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823913" y="1952625"/>
            <a:ext cx="7532687" cy="1550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r>
              <a:rPr lang="pt-BR" altLang="pt-BR" sz="3200">
                <a:latin typeface="Arial" charset="0"/>
              </a:rPr>
              <a:t>Acesso a um objeto ocorre sem que seja</a:t>
            </a:r>
          </a:p>
          <a:p>
            <a:r>
              <a:rPr lang="pt-BR" altLang="pt-BR" sz="3200">
                <a:latin typeface="Arial" charset="0"/>
              </a:rPr>
              <a:t>necessário o conhecimento de sua</a:t>
            </a:r>
          </a:p>
          <a:p>
            <a:r>
              <a:rPr lang="pt-BR" altLang="pt-BR" sz="3200">
                <a:latin typeface="Arial" charset="0"/>
              </a:rPr>
              <a:t>localização</a:t>
            </a: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768350" y="1911350"/>
            <a:ext cx="7683500" cy="173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692150" y="1835150"/>
            <a:ext cx="7683500" cy="173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747713" y="3933825"/>
            <a:ext cx="7192962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r>
              <a:rPr lang="pt-BR" altLang="pt-BR" sz="3200">
                <a:latin typeface="Arial" charset="0"/>
              </a:rPr>
              <a:t>Exemplo:</a:t>
            </a:r>
          </a:p>
          <a:p>
            <a:r>
              <a:rPr lang="pt-BR" altLang="pt-BR" sz="3200">
                <a:latin typeface="Arial" charset="0"/>
              </a:rPr>
              <a:t>Operação de envio de uma mensagem</a:t>
            </a:r>
          </a:p>
          <a:p>
            <a:r>
              <a:rPr lang="pt-BR" altLang="pt-BR" sz="3200">
                <a:latin typeface="Arial" charset="0"/>
              </a:rPr>
              <a:t>eletrônica especificando o destinatário</a:t>
            </a:r>
          </a:p>
          <a:p>
            <a:r>
              <a:rPr lang="pt-BR" altLang="pt-BR" sz="3200">
                <a:latin typeface="Arial" charset="0"/>
              </a:rPr>
              <a:t>através de seu endereço Internet</a:t>
            </a:r>
          </a:p>
        </p:txBody>
      </p:sp>
    </p:spTree>
  </p:cSld>
  <p:clrMapOvr>
    <a:masterClrMapping/>
  </p:clrMapOvr>
  <p:transition>
    <p:random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pt-BR" altLang="pt-BR"/>
              <a:t>Outras formas de transparência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pt-BR" altLang="pt-BR" sz="2000" b="1"/>
              <a:t>Concorrência</a:t>
            </a:r>
            <a:r>
              <a:rPr lang="pt-BR" altLang="pt-BR" sz="2000"/>
              <a:t>: processos operam concorrentemente usando objetos de informação comuns sem interferência entre eles.</a:t>
            </a:r>
          </a:p>
          <a:p>
            <a:r>
              <a:rPr lang="pt-BR" altLang="pt-BR" sz="2000" b="1"/>
              <a:t>Replicação</a:t>
            </a:r>
            <a:r>
              <a:rPr lang="pt-BR" altLang="pt-BR" sz="2000"/>
              <a:t>: várias instâncias de um objeto de informação são usadas sem requerer o conhecimento das réplicas pelos usuários e aplicações.</a:t>
            </a:r>
          </a:p>
          <a:p>
            <a:r>
              <a:rPr lang="pt-BR" altLang="pt-BR" sz="2000" b="1"/>
              <a:t>Falha</a:t>
            </a:r>
            <a:r>
              <a:rPr lang="pt-BR" altLang="pt-BR" sz="2000"/>
              <a:t>: mascaramento de falhas de hardware e software.</a:t>
            </a:r>
          </a:p>
          <a:p>
            <a:r>
              <a:rPr lang="pt-BR" altLang="pt-BR" sz="2000" b="1"/>
              <a:t>Migração</a:t>
            </a:r>
            <a:r>
              <a:rPr lang="pt-BR" altLang="pt-BR" sz="2000"/>
              <a:t>: movimento de objetos de informação dentro do sistema não afeta a operação de usuários e aplicações.</a:t>
            </a:r>
          </a:p>
          <a:p>
            <a:r>
              <a:rPr lang="pt-BR" altLang="pt-BR" sz="2000" b="1"/>
              <a:t>Desempenho</a:t>
            </a:r>
            <a:r>
              <a:rPr lang="pt-BR" altLang="pt-BR" sz="2000"/>
              <a:t>: reconfiguração do sistema para melhorar desempenho conforme a carga varia.</a:t>
            </a:r>
          </a:p>
          <a:p>
            <a:r>
              <a:rPr lang="pt-BR" altLang="pt-BR" sz="2000" b="1"/>
              <a:t>Escala</a:t>
            </a:r>
            <a:r>
              <a:rPr lang="pt-BR" altLang="pt-BR" sz="2000"/>
              <a:t>: o sistema e as aplicações podem expandir em escala sem requerer modificações na estrutura do sistema ou nos algoritmos das aplicações.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pt-BR" altLang="pt-BR"/>
              <a:t>Conteúdo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pt-BR" altLang="pt-BR"/>
              <a:t>Caracterização de SD</a:t>
            </a:r>
          </a:p>
          <a:p>
            <a:r>
              <a:rPr lang="pt-BR" altLang="pt-BR"/>
              <a:t>Exemplos de SD</a:t>
            </a:r>
          </a:p>
          <a:p>
            <a:r>
              <a:rPr lang="pt-BR" altLang="pt-BR"/>
              <a:t>Objetivos de SD</a:t>
            </a:r>
          </a:p>
          <a:p>
            <a:r>
              <a:rPr lang="pt-BR" altLang="pt-BR"/>
              <a:t>Conceitos de hardware em SD</a:t>
            </a:r>
          </a:p>
          <a:p>
            <a:r>
              <a:rPr lang="pt-BR" altLang="pt-BR"/>
              <a:t>Conceitos de software em SD</a:t>
            </a:r>
          </a:p>
          <a:p>
            <a:r>
              <a:rPr lang="pt-BR" altLang="pt-BR"/>
              <a:t>Histórico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pt-BR" altLang="pt-BR"/>
              <a:t>Definição de SD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828800"/>
            <a:ext cx="7772400" cy="4114800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pt-BR" altLang="pt-BR"/>
              <a:t>"Um sistema distribuído é uma coleção de computadores autônomos conectados por uma rede e equipados com um sistema de software distribuído." [C]</a:t>
            </a:r>
          </a:p>
          <a:p>
            <a:r>
              <a:rPr lang="pt-BR" altLang="pt-BR"/>
              <a:t>"Um sistema distribuído é uma coleção de computadores independentes que aparenta ao usuário ser um computador único." [T]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pt-BR" altLang="pt-BR"/>
              <a:t>Outra definição de SD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pt-BR" altLang="pt-BR"/>
              <a:t>"Você sabe que tem um sistema distribuído quando a falha de um computador do qual você nunca ouviu falar faz com que você pare completamente de trabalhar." [Leslie Lamport]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pt-BR" altLang="pt-BR"/>
              <a:t>Avanços tecnológicos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pt-BR" altLang="pt-BR"/>
              <a:t>Invenção de redes de computadores  de alta velocidade (anos 70):</a:t>
            </a:r>
          </a:p>
          <a:p>
            <a:pPr lvl="1"/>
            <a:r>
              <a:rPr lang="pt-BR" altLang="pt-BR"/>
              <a:t>Rede local (Local Area Network - LAN)</a:t>
            </a:r>
          </a:p>
          <a:p>
            <a:pPr lvl="1"/>
            <a:r>
              <a:rPr lang="pt-BR" altLang="pt-BR"/>
              <a:t>Rede global (Wide Area Network - WAN)</a:t>
            </a:r>
          </a:p>
          <a:p>
            <a:r>
              <a:rPr lang="pt-BR" altLang="pt-BR"/>
              <a:t>Desenvolvimento de microprocessadores potentes (anos 80).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pt-BR" altLang="pt-BR"/>
              <a:t>Estado da arte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pt-BR" altLang="pt-BR"/>
              <a:t>É relativamente fácil agrupar um grande número de CPUs, conectando-as por uma rede de alta velocidade.</a:t>
            </a:r>
          </a:p>
          <a:p>
            <a:r>
              <a:rPr lang="pt-BR" altLang="pt-BR"/>
              <a:t>O software para sistemas distribuídos é completamente diferente do software para sistemas centralizados e está apenas começando a se desenvolver.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pt-BR" altLang="pt-BR"/>
              <a:t>Exemplos de SD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pt-BR" altLang="pt-BR"/>
              <a:t>Uma rede de estações de trabalho em uma universidade ou companhia</a:t>
            </a:r>
          </a:p>
          <a:p>
            <a:r>
              <a:rPr lang="pt-BR" altLang="pt-BR"/>
              <a:t>Uma rede de computadores em uma fábrica</a:t>
            </a:r>
          </a:p>
          <a:p>
            <a:r>
              <a:rPr lang="pt-BR" altLang="pt-BR"/>
              <a:t>Um grande banco com muitas agências, cada qual com um computadores e caixas automáticas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pt-BR" altLang="pt-BR"/>
              <a:t>Exemplos de SD (continuação)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pt-BR" altLang="pt-BR"/>
              <a:t>Sistema de reserva de passagens aéreas</a:t>
            </a:r>
          </a:p>
          <a:p>
            <a:r>
              <a:rPr lang="pt-BR" altLang="pt-BR"/>
              <a:t>Sistema de controle de estoque, vendas e entregas numa cadeia de lojas</a:t>
            </a:r>
          </a:p>
          <a:p>
            <a:r>
              <a:rPr lang="pt-BR" altLang="pt-BR"/>
              <a:t>Serviços da Internet: Netnews, WWW</a:t>
            </a:r>
          </a:p>
          <a:p>
            <a:r>
              <a:rPr lang="pt-BR" altLang="pt-BR"/>
              <a:t>Sistemas de acesso a recursos de multimídia e de conferência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autoUpdateAnimBg="0"/>
    </p:bldLst>
  </p:timing>
</p:sld>
</file>

<file path=ppt/theme/theme1.xml><?xml version="1.0" encoding="utf-8"?>
<a:theme xmlns:a="http://schemas.openxmlformats.org/drawingml/2006/main" name="Gravata">
  <a:themeElements>
    <a:clrScheme name="Gravata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Gravata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altLang="pt-B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altLang="pt-B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</a:defRPr>
        </a:defPPr>
      </a:lstStyle>
    </a:lnDef>
  </a:objectDefaults>
  <a:extraClrSchemeLst>
    <a:extraClrScheme>
      <a:clrScheme name="Gravata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avata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avata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avata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avata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avata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C:\Arquivos de programas\Microsoft Office\Modelos\Estruturas de apresentação\GRAVATA.POT</Template>
  <TotalTime>26</TotalTime>
  <Pages>27</Pages>
  <Words>990</Words>
  <Application>Microsoft Office PowerPoint</Application>
  <PresentationFormat>Apresentação na tela (4:3)</PresentationFormat>
  <Paragraphs>124</Paragraphs>
  <Slides>28</Slides>
  <Notes>28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incorporados</vt:lpstr>
      </vt:variant>
      <vt:variant>
        <vt:i4>2</vt:i4>
      </vt:variant>
      <vt:variant>
        <vt:lpstr>Títulos de slides</vt:lpstr>
      </vt:variant>
      <vt:variant>
        <vt:i4>28</vt:i4>
      </vt:variant>
    </vt:vector>
  </HeadingPairs>
  <TitlesOfParts>
    <vt:vector size="35" baseType="lpstr">
      <vt:lpstr>Times New Roman</vt:lpstr>
      <vt:lpstr>Arial</vt:lpstr>
      <vt:lpstr>Monotype Sorts</vt:lpstr>
      <vt:lpstr>Book Antiqua</vt:lpstr>
      <vt:lpstr>Gravata</vt:lpstr>
      <vt:lpstr>Organograma MS 2.0</vt:lpstr>
      <vt:lpstr>Document</vt:lpstr>
      <vt:lpstr>Introdução a Sistemas Distribuídos</vt:lpstr>
      <vt:lpstr>Referência Básica</vt:lpstr>
      <vt:lpstr>Conteúdo</vt:lpstr>
      <vt:lpstr>Definição de SD</vt:lpstr>
      <vt:lpstr>Outra definição de SD</vt:lpstr>
      <vt:lpstr>Avanços tecnológicos</vt:lpstr>
      <vt:lpstr>Estado da arte</vt:lpstr>
      <vt:lpstr>Exemplos de SD</vt:lpstr>
      <vt:lpstr>Exemplos de SD (continuação)</vt:lpstr>
      <vt:lpstr>Vantagens de SD sobre SC</vt:lpstr>
      <vt:lpstr>Vantagens de SD sobre PCs independentes</vt:lpstr>
      <vt:lpstr>Desvantagens de SD </vt:lpstr>
      <vt:lpstr>Hardware em SD</vt:lpstr>
      <vt:lpstr>Software básico em SD</vt:lpstr>
      <vt:lpstr>Sistemas operacionais de rede</vt:lpstr>
      <vt:lpstr>Sistemas distribuídos autênticos</vt:lpstr>
      <vt:lpstr>Sistemas timesharing para multiprocessadores</vt:lpstr>
      <vt:lpstr>Comparação de SW para SD</vt:lpstr>
      <vt:lpstr>Características básicas de SD</vt:lpstr>
      <vt:lpstr>Compartilhamento de recursos</vt:lpstr>
      <vt:lpstr>Extensibilidade</vt:lpstr>
      <vt:lpstr>Concorrência</vt:lpstr>
      <vt:lpstr>Escalabilidade</vt:lpstr>
      <vt:lpstr>Tolerância a falhas</vt:lpstr>
      <vt:lpstr>Transparência</vt:lpstr>
      <vt:lpstr>Transparência de acesso</vt:lpstr>
      <vt:lpstr>Transparência de localização</vt:lpstr>
      <vt:lpstr>Outras formas de transparência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Introdução a  Sistemas Distribuídos</dc:title>
  <dc:creator>Alcides Calsavara</dc:creator>
  <cp:lastModifiedBy>1ЯɄ7ЯΘd Θ1פЯƎƧ</cp:lastModifiedBy>
  <cp:revision>8</cp:revision>
  <cp:lastPrinted>1999-03-18T20:50:36Z</cp:lastPrinted>
  <dcterms:created xsi:type="dcterms:W3CDTF">1997-03-07T23:57:54Z</dcterms:created>
  <dcterms:modified xsi:type="dcterms:W3CDTF">2018-01-31T20:40:49Z</dcterms:modified>
</cp:coreProperties>
</file>