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200" y="2882900"/>
            <a:ext cx="8813800" cy="14605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4000"/>
            <a:ext cx="9144000" cy="52451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96900" y="1397000"/>
            <a:ext cx="8253029" cy="254685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900"/>
              </a:lnSpc>
              <a:tabLst>
                <a:tab pos="292100" algn="l"/>
                <a:tab pos="1676400" algn="l"/>
              </a:tabLst>
            </a:pPr>
            <a:r>
              <a:rPr lang="en-US" altLang="zh-CN" sz="39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Tecnologia</a:t>
            </a:r>
            <a:r>
              <a:rPr lang="en-US" altLang="zh-CN" sz="39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39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Sistemas</a:t>
            </a:r>
            <a:r>
              <a:rPr lang="en-US" altLang="zh-CN" sz="39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para</a:t>
            </a:r>
            <a:r>
              <a:rPr lang="en-US" altLang="zh-CN" sz="39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Internet</a:t>
            </a:r>
          </a:p>
          <a:p>
            <a:pPr>
              <a:lnSpc>
                <a:spcPts val="4800"/>
              </a:lnSpc>
              <a:tabLst>
                <a:tab pos="292100" algn="l"/>
                <a:tab pos="1676400" algn="l"/>
              </a:tabLst>
            </a:pPr>
            <a:r>
              <a:rPr lang="en-US" altLang="zh-CN" dirty="0" smtClean="0"/>
              <a:t>		</a:t>
            </a:r>
            <a:r>
              <a:rPr lang="en-US" altLang="zh-CN" sz="39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Sistemas</a:t>
            </a:r>
            <a:r>
              <a:rPr lang="en-US" altLang="zh-CN" sz="39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Distribuídos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800"/>
              </a:lnSpc>
              <a:tabLst>
                <a:tab pos="292100" algn="l"/>
                <a:tab pos="1676400" algn="l"/>
              </a:tabLst>
            </a:pPr>
            <a:r>
              <a:rPr lang="en-US" altLang="zh-CN" dirty="0" smtClean="0"/>
              <a:t>	</a:t>
            </a:r>
            <a:r>
              <a:rPr lang="en-US" altLang="zh-CN" sz="3204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Aula04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-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Sistemas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Distribuídos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2933700" y="6019800"/>
            <a:ext cx="3429000" cy="304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Arial Unicode MS" pitchFamily="18" charset="0"/>
                <a:cs typeface="Arial Unicode MS" pitchFamily="18" charset="0"/>
              </a:rPr>
              <a:t>Prof.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Arial Unicode MS" pitchFamily="18" charset="0"/>
                <a:cs typeface="Arial Unicode MS" pitchFamily="18" charset="0"/>
              </a:rPr>
              <a:t>Sérgio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Arial Unicode MS" pitchFamily="18" charset="0"/>
                <a:cs typeface="Arial Unicode MS" pitchFamily="18" charset="0"/>
              </a:rPr>
              <a:t>Carlos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Arial Unicode MS" pitchFamily="18" charset="0"/>
                <a:cs typeface="Arial Unicode MS" pitchFamily="18" charset="0"/>
              </a:rPr>
              <a:t>Portari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Arial Unicode MS" pitchFamily="18" charset="0"/>
                <a:cs typeface="Arial Unicode MS" pitchFamily="18" charset="0"/>
              </a:rPr>
              <a:t>Júnior</a:t>
            </a:r>
          </a:p>
        </p:txBody>
      </p:sp>
    </p:spTree>
    <p:extLst>
      <p:ext uri="{BB962C8B-B14F-4D97-AF65-F5344CB8AC3E}">
        <p14:creationId xmlns:p14="http://schemas.microsoft.com/office/powerpoint/2010/main" val="37293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0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89000" y="584200"/>
            <a:ext cx="6553200" cy="2235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>
                <a:tab pos="393700" algn="l"/>
                <a:tab pos="1003300" algn="l"/>
              </a:tabLst>
            </a:pPr>
            <a:r>
              <a:rPr lang="en-US" altLang="zh-CN" dirty="0" smtClean="0"/>
              <a:t>		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Descentralizadas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700"/>
              </a:lnSpc>
              <a:tabLst>
                <a:tab pos="393700" algn="l"/>
                <a:tab pos="1003300" algn="l"/>
              </a:tabLst>
            </a:pP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Superpares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(Superpeers)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393700" algn="l"/>
                <a:tab pos="1003300" algn="l"/>
              </a:tabLst>
            </a:pPr>
            <a:r>
              <a:rPr lang="en-US" altLang="zh-CN" dirty="0" smtClean="0"/>
              <a:t>	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Trabalham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índices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ou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são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intermediários;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393700" algn="l"/>
                <a:tab pos="1003300" algn="l"/>
              </a:tabLst>
            </a:pPr>
            <a:r>
              <a:rPr lang="en-US" altLang="zh-CN" dirty="0" smtClean="0"/>
              <a:t>	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Devem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ter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“longa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vida”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alta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disponibilidade;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270000" y="5842000"/>
            <a:ext cx="6667500" cy="800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2971800" algn="l"/>
              </a:tabLst>
            </a:pPr>
            <a:r>
              <a:rPr lang="en-US" altLang="zh-CN" sz="1802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Figura</a:t>
            </a:r>
            <a:r>
              <a:rPr lang="en-US" altLang="zh-CN" sz="18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2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03</a:t>
            </a:r>
            <a:r>
              <a:rPr lang="en-US" altLang="zh-CN" sz="18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–</a:t>
            </a:r>
            <a:r>
              <a:rPr lang="en-US" altLang="zh-CN" sz="18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Organização</a:t>
            </a:r>
            <a:r>
              <a:rPr lang="en-US" altLang="zh-CN" sz="18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Hierárquica</a:t>
            </a:r>
            <a:r>
              <a:rPr lang="en-US" altLang="zh-CN" sz="18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18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nós</a:t>
            </a:r>
            <a:r>
              <a:rPr lang="en-US" altLang="zh-CN" sz="18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18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uma</a:t>
            </a:r>
            <a:r>
              <a:rPr lang="en-US" altLang="zh-CN" sz="18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rede</a:t>
            </a:r>
            <a:r>
              <a:rPr lang="en-US" altLang="zh-CN" sz="18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18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superpares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500"/>
              </a:lnSpc>
              <a:tabLst>
                <a:tab pos="2971800" algn="l"/>
              </a:tabLst>
            </a:pPr>
            <a:r>
              <a:rPr lang="en-US" altLang="zh-CN" dirty="0" smtClean="0"/>
              <a:t>	</a:t>
            </a: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0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89000" y="660400"/>
            <a:ext cx="7112000" cy="4241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>
                <a:tab pos="393700" algn="l"/>
                <a:tab pos="800100" algn="l"/>
                <a:tab pos="1752600" algn="l"/>
              </a:tabLst>
            </a:pPr>
            <a:r>
              <a:rPr lang="en-US" altLang="zh-CN" dirty="0" smtClean="0"/>
              <a:t>			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Híbridas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700"/>
              </a:lnSpc>
              <a:tabLst>
                <a:tab pos="393700" algn="l"/>
                <a:tab pos="800100" algn="l"/>
                <a:tab pos="1752600" algn="l"/>
              </a:tabLst>
            </a:pP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Soluções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clientes-servidos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são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combinadas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</a:t>
            </a:r>
          </a:p>
          <a:p>
            <a:pPr>
              <a:lnSpc>
                <a:spcPts val="3300"/>
              </a:lnSpc>
              <a:tabLst>
                <a:tab pos="393700" algn="l"/>
                <a:tab pos="800100" algn="l"/>
                <a:tab pos="17526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descentralizadas;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393700" algn="l"/>
                <a:tab pos="800100" algn="l"/>
                <a:tab pos="1752600" algn="l"/>
              </a:tabLst>
            </a:pPr>
            <a:r>
              <a:rPr lang="en-US" altLang="zh-CN" dirty="0" smtClean="0"/>
              <a:t>	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Servidor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Borda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393700" algn="l"/>
                <a:tab pos="800100" algn="l"/>
                <a:tab pos="1752600" algn="l"/>
              </a:tabLst>
            </a:pPr>
            <a:r>
              <a:rPr lang="en-US" altLang="zh-CN" dirty="0" smtClean="0"/>
              <a:t>		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Servidores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são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colocados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na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borda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da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rede;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393700" algn="l"/>
                <a:tab pos="800100" algn="l"/>
                <a:tab pos="1752600" algn="l"/>
              </a:tabLst>
            </a:pPr>
            <a:r>
              <a:rPr lang="en-US" altLang="zh-CN" dirty="0" smtClean="0"/>
              <a:t>		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borda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é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formada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pelas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fronteiras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entre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redes</a:t>
            </a:r>
          </a:p>
          <a:p>
            <a:pPr>
              <a:lnSpc>
                <a:spcPts val="2800"/>
              </a:lnSpc>
              <a:tabLst>
                <a:tab pos="393700" algn="l"/>
                <a:tab pos="800100" algn="l"/>
                <a:tab pos="1752600" algn="l"/>
              </a:tabLst>
            </a:pPr>
            <a:r>
              <a:rPr lang="en-US" altLang="zh-CN" dirty="0" smtClean="0"/>
              <a:t>		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corporativas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Internet;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393700" algn="l"/>
                <a:tab pos="800100" algn="l"/>
                <a:tab pos="1752600" algn="l"/>
              </a:tabLst>
            </a:pPr>
            <a:r>
              <a:rPr lang="en-US" altLang="zh-CN" dirty="0" smtClean="0"/>
              <a:t>		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Principal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função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é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servir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conteúdo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podendo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ofertar</a:t>
            </a:r>
          </a:p>
          <a:p>
            <a:pPr>
              <a:lnSpc>
                <a:spcPts val="2800"/>
              </a:lnSpc>
              <a:tabLst>
                <a:tab pos="393700" algn="l"/>
                <a:tab pos="800100" algn="l"/>
                <a:tab pos="1752600" algn="l"/>
              </a:tabLst>
            </a:pPr>
            <a:r>
              <a:rPr lang="en-US" altLang="zh-CN" dirty="0" smtClean="0"/>
              <a:t>		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filtragem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transcodificação;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241800" y="6451600"/>
            <a:ext cx="1778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6764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04900" y="1689100"/>
            <a:ext cx="6794500" cy="35052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641600" y="520700"/>
            <a:ext cx="3822700" cy="419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/>
            </a:pP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Híbridas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4241800" y="6451600"/>
            <a:ext cx="1778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15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406400" y="5397500"/>
            <a:ext cx="84582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Figura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04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–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Visão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internet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composta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por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conjunto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servidores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borda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0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282700" y="635000"/>
            <a:ext cx="7188200" cy="3670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>
                <a:tab pos="406400" algn="l"/>
                <a:tab pos="1358900" algn="l"/>
              </a:tabLst>
            </a:pPr>
            <a:r>
              <a:rPr lang="en-US" altLang="zh-CN" dirty="0" smtClean="0"/>
              <a:t>		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Híbridas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>
                <a:tab pos="406400" algn="l"/>
                <a:tab pos="1358900" algn="l"/>
              </a:tabLst>
            </a:pP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Sistemas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Distribuídos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Colaborativos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406400" algn="l"/>
                <a:tab pos="1358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questão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principal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é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conseguir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dar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partida,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para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</a:t>
            </a:r>
          </a:p>
          <a:p>
            <a:pPr>
              <a:lnSpc>
                <a:spcPts val="2800"/>
              </a:lnSpc>
              <a:tabLst>
                <a:tab pos="406400" algn="l"/>
                <a:tab pos="1358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que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muitas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vezes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é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disponibilizado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esquema</a:t>
            </a:r>
          </a:p>
          <a:p>
            <a:pPr>
              <a:lnSpc>
                <a:spcPts val="2800"/>
              </a:lnSpc>
              <a:tabLst>
                <a:tab pos="406400" algn="l"/>
                <a:tab pos="1358900" algn="l"/>
              </a:tabLst>
            </a:pPr>
            <a:r>
              <a:rPr lang="en-US" altLang="zh-CN" dirty="0" smtClean="0"/>
              <a:t>	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cliente-servidor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tardicional;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406400" algn="l"/>
                <a:tab pos="1358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nó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junta-se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poderá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utilizar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esquema</a:t>
            </a:r>
          </a:p>
          <a:p>
            <a:pPr>
              <a:lnSpc>
                <a:spcPts val="2800"/>
              </a:lnSpc>
              <a:tabLst>
                <a:tab pos="406400" algn="l"/>
                <a:tab pos="1358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descentralizado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para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colaboração;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406400" algn="l"/>
                <a:tab pos="1358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Ex: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Compartilhamento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BitTorrent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241800" y="6451600"/>
            <a:ext cx="1778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68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641600" y="520700"/>
            <a:ext cx="3822700" cy="419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/>
            </a:pP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Híbridas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241800" y="6451600"/>
            <a:ext cx="1778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17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2209800" y="5232400"/>
            <a:ext cx="46609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800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Figura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05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–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Funcionamento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principal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BitTorrent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0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46100" y="622300"/>
            <a:ext cx="7988300" cy="326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>
                <a:tab pos="3073400" algn="l"/>
              </a:tabLst>
            </a:pPr>
            <a:r>
              <a:rPr lang="en-US" altLang="zh-CN" dirty="0" smtClean="0"/>
              <a:t>	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Referência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700"/>
              </a:lnSpc>
              <a:tabLst>
                <a:tab pos="3073400" algn="l"/>
              </a:tabLst>
            </a:pP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TANENBAUM,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Andrew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S.;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STEEN,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Maarten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Van.,</a:t>
            </a:r>
          </a:p>
          <a:p>
            <a:pPr>
              <a:lnSpc>
                <a:spcPts val="3300"/>
              </a:lnSpc>
              <a:tabLst>
                <a:tab pos="3073400" algn="l"/>
              </a:tabLst>
            </a:pPr>
            <a:r>
              <a:rPr lang="en-US" altLang="zh-CN" sz="27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Distribuídos: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Princípios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Paradigmas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.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São</a:t>
            </a:r>
          </a:p>
          <a:p>
            <a:pPr>
              <a:lnSpc>
                <a:spcPts val="3300"/>
              </a:lnSpc>
              <a:tabLst>
                <a:tab pos="30734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Paulo: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Pearson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Pretice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Hall,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2007.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2ed.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400"/>
              </a:lnSpc>
              <a:tabLst>
                <a:tab pos="30734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LIMA,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Rommel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Wladimir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de.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i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i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i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sistemas</a:t>
            </a:r>
          </a:p>
          <a:p>
            <a:pPr>
              <a:lnSpc>
                <a:spcPts val="3300"/>
              </a:lnSpc>
              <a:tabLst>
                <a:tab pos="3073400" algn="l"/>
              </a:tabLst>
            </a:pPr>
            <a:r>
              <a:rPr lang="en-US" altLang="zh-CN" sz="2795" i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distribuídos.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01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aug.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2013,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01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dec.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2103.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Notas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Aula.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241800" y="6451600"/>
            <a:ext cx="1778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0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89000" y="685800"/>
            <a:ext cx="7594600" cy="5118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>
                <a:tab pos="393700" algn="l"/>
                <a:tab pos="800100" algn="l"/>
                <a:tab pos="1676400" algn="l"/>
              </a:tabLst>
            </a:pPr>
            <a:r>
              <a:rPr lang="en-US" altLang="zh-CN" dirty="0" smtClean="0"/>
              <a:t>			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Camadas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Aplicação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393700" algn="l"/>
                <a:tab pos="800100" algn="l"/>
                <a:tab pos="1676400" algn="l"/>
              </a:tabLst>
            </a:pP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Nível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Interface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do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usuário;</a:t>
            </a:r>
          </a:p>
          <a:p>
            <a:pPr>
              <a:lnSpc>
                <a:spcPts val="2900"/>
              </a:lnSpc>
              <a:tabLst>
                <a:tab pos="393700" algn="l"/>
                <a:tab pos="800100" algn="l"/>
                <a:tab pos="1676400" algn="l"/>
              </a:tabLst>
            </a:pPr>
            <a:r>
              <a:rPr lang="en-US" altLang="zh-CN" dirty="0" smtClean="0"/>
              <a:t>	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Contém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tudo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que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é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necessário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para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interagir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usuário;</a:t>
            </a:r>
          </a:p>
          <a:p>
            <a:pPr>
              <a:lnSpc>
                <a:spcPts val="2900"/>
              </a:lnSpc>
              <a:tabLst>
                <a:tab pos="393700" algn="l"/>
                <a:tab pos="800100" algn="l"/>
                <a:tab pos="1676400" algn="l"/>
              </a:tabLst>
            </a:pPr>
            <a:r>
              <a:rPr lang="en-US" altLang="zh-CN" dirty="0" smtClean="0"/>
              <a:t>	</a:t>
            </a:r>
            <a:r>
              <a:rPr lang="en-US" altLang="zh-CN" sz="2195" i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Softwares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criados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para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interagir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as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aplicações;</a:t>
            </a:r>
          </a:p>
          <a:p>
            <a:pPr>
              <a:lnSpc>
                <a:spcPts val="2600"/>
              </a:lnSpc>
              <a:tabLst>
                <a:tab pos="393700" algn="l"/>
                <a:tab pos="800100" algn="l"/>
                <a:tab pos="1676400" algn="l"/>
              </a:tabLst>
            </a:pPr>
            <a:r>
              <a:rPr lang="en-US" altLang="zh-CN" dirty="0" smtClean="0"/>
              <a:t>		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Ex: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Tela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baseada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caracteres;</a:t>
            </a:r>
          </a:p>
          <a:p>
            <a:pPr>
              <a:lnSpc>
                <a:spcPts val="3100"/>
              </a:lnSpc>
              <a:tabLst>
                <a:tab pos="393700" algn="l"/>
                <a:tab pos="800100" algn="l"/>
                <a:tab pos="1676400" algn="l"/>
              </a:tabLst>
            </a:pP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Nível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processamento;</a:t>
            </a:r>
          </a:p>
          <a:p>
            <a:pPr>
              <a:lnSpc>
                <a:spcPts val="2900"/>
              </a:lnSpc>
              <a:tabLst>
                <a:tab pos="393700" algn="l"/>
                <a:tab pos="800100" algn="l"/>
                <a:tab pos="1676400" algn="l"/>
              </a:tabLst>
            </a:pPr>
            <a:r>
              <a:rPr lang="en-US" altLang="zh-CN" dirty="0" smtClean="0"/>
              <a:t>	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Contém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as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aplicações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(funcionalidade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central);</a:t>
            </a:r>
          </a:p>
          <a:p>
            <a:pPr>
              <a:lnSpc>
                <a:spcPts val="2600"/>
              </a:lnSpc>
              <a:tabLst>
                <a:tab pos="393700" algn="l"/>
                <a:tab pos="800100" algn="l"/>
                <a:tab pos="1676400" algn="l"/>
              </a:tabLst>
            </a:pPr>
            <a:r>
              <a:rPr lang="en-US" altLang="zh-CN" dirty="0" smtClean="0"/>
              <a:t>		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Ex: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núcleo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busca.</a:t>
            </a:r>
          </a:p>
          <a:p>
            <a:pPr>
              <a:lnSpc>
                <a:spcPts val="3100"/>
              </a:lnSpc>
              <a:tabLst>
                <a:tab pos="393700" algn="l"/>
                <a:tab pos="800100" algn="l"/>
                <a:tab pos="1676400" algn="l"/>
              </a:tabLst>
            </a:pP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Nível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dados;</a:t>
            </a:r>
          </a:p>
          <a:p>
            <a:pPr>
              <a:lnSpc>
                <a:spcPts val="2900"/>
              </a:lnSpc>
              <a:tabLst>
                <a:tab pos="393700" algn="l"/>
                <a:tab pos="800100" algn="l"/>
                <a:tab pos="1676400" algn="l"/>
              </a:tabLst>
            </a:pPr>
            <a:r>
              <a:rPr lang="en-US" altLang="zh-CN" dirty="0" smtClean="0"/>
              <a:t>	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Formado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pelos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programas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que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mantêm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os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dados;</a:t>
            </a:r>
          </a:p>
          <a:p>
            <a:pPr>
              <a:lnSpc>
                <a:spcPts val="2900"/>
              </a:lnSpc>
              <a:tabLst>
                <a:tab pos="393700" algn="l"/>
                <a:tab pos="800100" algn="l"/>
                <a:tab pos="1676400" algn="l"/>
              </a:tabLst>
            </a:pPr>
            <a:r>
              <a:rPr lang="en-US" altLang="zh-CN" dirty="0" smtClean="0"/>
              <a:t>	</a:t>
            </a:r>
            <a:r>
              <a:rPr lang="en-US" altLang="zh-CN" sz="21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Dados</a:t>
            </a:r>
            <a:r>
              <a:rPr lang="en-US" altLang="zh-CN" sz="21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persistentes</a:t>
            </a:r>
          </a:p>
          <a:p>
            <a:pPr>
              <a:lnSpc>
                <a:spcPts val="2600"/>
              </a:lnSpc>
              <a:tabLst>
                <a:tab pos="393700" algn="l"/>
                <a:tab pos="800100" algn="l"/>
                <a:tab pos="1676400" algn="l"/>
              </a:tabLst>
            </a:pPr>
            <a:r>
              <a:rPr lang="en-US" altLang="zh-CN" dirty="0" smtClean="0"/>
              <a:t>		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Mesmo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que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nenhuma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aplicação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esteja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sendo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executada,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os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dados</a:t>
            </a:r>
          </a:p>
          <a:p>
            <a:pPr>
              <a:lnSpc>
                <a:spcPts val="2100"/>
              </a:lnSpc>
              <a:tabLst>
                <a:tab pos="393700" algn="l"/>
                <a:tab pos="800100" algn="l"/>
                <a:tab pos="1676400" algn="l"/>
              </a:tabLst>
            </a:pPr>
            <a:r>
              <a:rPr lang="en-US" altLang="zh-CN" dirty="0" smtClean="0"/>
              <a:t>		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estarão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armazenados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algum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lugar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para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próxima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aplicação;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292600" y="6451600"/>
            <a:ext cx="889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7023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65400" y="520700"/>
            <a:ext cx="3975100" cy="419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/>
            </a:pP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Camadas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Aplicação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892300" y="5778500"/>
            <a:ext cx="5956300" cy="876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2400300" algn="l"/>
              </a:tabLst>
            </a:pPr>
            <a:r>
              <a:rPr lang="en-US" altLang="zh-CN" sz="1800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Figura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01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-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Organização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simplificada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mecanismo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busca</a:t>
            </a:r>
          </a:p>
          <a:p>
            <a:pPr>
              <a:lnSpc>
                <a:spcPts val="2100"/>
              </a:lnSpc>
              <a:tabLst>
                <a:tab pos="2400300" algn="l"/>
              </a:tabLst>
            </a:pPr>
            <a:r>
              <a:rPr lang="en-US" altLang="zh-CN" sz="18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na</a:t>
            </a:r>
            <a:r>
              <a:rPr lang="en-US" altLang="zh-CN" sz="18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internet</a:t>
            </a:r>
            <a:r>
              <a:rPr lang="en-US" altLang="zh-CN" sz="18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18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três</a:t>
            </a:r>
            <a:r>
              <a:rPr lang="en-US" altLang="zh-CN" sz="18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camadas</a:t>
            </a:r>
            <a:r>
              <a:rPr lang="en-US" altLang="zh-CN" sz="18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diferentes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900"/>
              </a:lnSpc>
              <a:tabLst>
                <a:tab pos="2400300" algn="l"/>
              </a:tabLst>
            </a:pPr>
            <a:r>
              <a:rPr lang="en-US" altLang="zh-CN" dirty="0" smtClean="0"/>
              <a:t>	</a:t>
            </a: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7399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2819400"/>
            <a:ext cx="254000" cy="25400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3670300"/>
            <a:ext cx="228600" cy="241300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7800" y="4838700"/>
            <a:ext cx="228600" cy="2413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89000" y="685800"/>
            <a:ext cx="7683500" cy="4991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>
                <a:tab pos="393700" algn="l"/>
                <a:tab pos="800100" algn="l"/>
                <a:tab pos="1206500" algn="l"/>
              </a:tabLst>
            </a:pPr>
            <a:r>
              <a:rPr lang="en-US" altLang="zh-CN" dirty="0" smtClean="0"/>
              <a:t>			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Multidivididas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700"/>
              </a:lnSpc>
              <a:tabLst>
                <a:tab pos="393700" algn="l"/>
                <a:tab pos="800100" algn="l"/>
                <a:tab pos="1206500" algn="l"/>
              </a:tabLst>
            </a:pP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distinção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entre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três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níveis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lógicos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sugere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várias</a:t>
            </a:r>
          </a:p>
          <a:p>
            <a:pPr>
              <a:lnSpc>
                <a:spcPts val="3300"/>
              </a:lnSpc>
              <a:tabLst>
                <a:tab pos="393700" algn="l"/>
                <a:tab pos="800100" algn="l"/>
                <a:tab pos="12065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possibilidade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para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distribuição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física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uma</a:t>
            </a:r>
          </a:p>
          <a:p>
            <a:pPr>
              <a:lnSpc>
                <a:spcPts val="3300"/>
              </a:lnSpc>
              <a:tabLst>
                <a:tab pos="393700" algn="l"/>
                <a:tab pos="800100" algn="l"/>
                <a:tab pos="12065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aplicação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cliente-servidor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por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várias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máquinas;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393700" algn="l"/>
                <a:tab pos="800100" algn="l"/>
                <a:tab pos="1206500" algn="l"/>
              </a:tabLst>
            </a:pPr>
            <a:r>
              <a:rPr lang="en-US" altLang="zh-CN" dirty="0" smtClean="0"/>
              <a:t>	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Organização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mas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simples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é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ter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só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dois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tipos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</a:p>
          <a:p>
            <a:pPr>
              <a:lnSpc>
                <a:spcPts val="3100"/>
              </a:lnSpc>
              <a:tabLst>
                <a:tab pos="393700" algn="l"/>
                <a:tab pos="800100" algn="l"/>
                <a:tab pos="1206500" algn="l"/>
              </a:tabLst>
            </a:pPr>
            <a:r>
              <a:rPr lang="en-US" altLang="zh-CN" dirty="0" smtClean="0"/>
              <a:t>	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máquinas(arquitetura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duas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divisões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físicas);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393700" algn="l"/>
                <a:tab pos="800100" algn="l"/>
                <a:tab pos="1206500" algn="l"/>
              </a:tabLst>
            </a:pPr>
            <a:r>
              <a:rPr lang="en-US" altLang="zh-CN" dirty="0" smtClean="0"/>
              <a:t>		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1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–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máquina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cliente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que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contém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apenas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os</a:t>
            </a:r>
          </a:p>
          <a:p>
            <a:pPr>
              <a:lnSpc>
                <a:spcPts val="2800"/>
              </a:lnSpc>
              <a:tabLst>
                <a:tab pos="393700" algn="l"/>
                <a:tab pos="800100" algn="l"/>
                <a:tab pos="1206500" algn="l"/>
              </a:tabLst>
            </a:pPr>
            <a:r>
              <a:rPr lang="en-US" altLang="zh-CN" dirty="0" smtClean="0"/>
              <a:t>		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programas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que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implementam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nível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(parte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do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nível)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</a:p>
          <a:p>
            <a:pPr>
              <a:lnSpc>
                <a:spcPts val="2800"/>
              </a:lnSpc>
              <a:tabLst>
                <a:tab pos="393700" algn="l"/>
                <a:tab pos="800100" algn="l"/>
                <a:tab pos="1206500" algn="l"/>
              </a:tabLst>
            </a:pPr>
            <a:r>
              <a:rPr lang="en-US" altLang="zh-CN" dirty="0" smtClean="0"/>
              <a:t>		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interface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usuário;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393700" algn="l"/>
                <a:tab pos="800100" algn="l"/>
                <a:tab pos="1206500" algn="l"/>
              </a:tabLst>
            </a:pPr>
            <a:r>
              <a:rPr lang="en-US" altLang="zh-CN" dirty="0" smtClean="0"/>
              <a:t>		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2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–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máquina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servidor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que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contém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resto,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ou</a:t>
            </a:r>
          </a:p>
          <a:p>
            <a:pPr>
              <a:lnSpc>
                <a:spcPts val="2800"/>
              </a:lnSpc>
              <a:tabLst>
                <a:tab pos="393700" algn="l"/>
                <a:tab pos="800100" algn="l"/>
                <a:tab pos="1206500" algn="l"/>
              </a:tabLst>
            </a:pPr>
            <a:r>
              <a:rPr lang="en-US" altLang="zh-CN" dirty="0" smtClean="0"/>
              <a:t>		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seja,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nível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processamento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dados;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4292600" y="6451600"/>
            <a:ext cx="889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6764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300" y="1778000"/>
            <a:ext cx="8661400" cy="36068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095500" y="520700"/>
            <a:ext cx="4914900" cy="419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/>
            </a:pP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Multidivididas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892300" y="5486400"/>
            <a:ext cx="5219700" cy="1168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2400300" algn="l"/>
              </a:tabLst>
            </a:pPr>
            <a:r>
              <a:rPr lang="en-US" altLang="zh-CN" sz="1802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Figura</a:t>
            </a:r>
            <a:r>
              <a:rPr lang="en-US" altLang="zh-CN" sz="18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2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02</a:t>
            </a:r>
            <a:r>
              <a:rPr lang="en-US" altLang="zh-CN" sz="18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–</a:t>
            </a:r>
            <a:r>
              <a:rPr lang="en-US" altLang="zh-CN" sz="18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Alternativas</a:t>
            </a:r>
            <a:r>
              <a:rPr lang="en-US" altLang="zh-CN" sz="18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18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organizações</a:t>
            </a:r>
            <a:r>
              <a:rPr lang="en-US" altLang="zh-CN" sz="18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cliente-servidor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400"/>
              </a:lnSpc>
              <a:tabLst>
                <a:tab pos="2400300" algn="l"/>
              </a:tabLst>
            </a:pPr>
            <a:r>
              <a:rPr lang="en-US" altLang="zh-CN" dirty="0" smtClean="0"/>
              <a:t>	</a:t>
            </a: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0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89000" y="647700"/>
            <a:ext cx="7543800" cy="3835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>
                <a:tab pos="393700" algn="l"/>
                <a:tab pos="1308100" algn="l"/>
              </a:tabLst>
            </a:pPr>
            <a:r>
              <a:rPr lang="en-US" altLang="zh-CN" dirty="0" smtClean="0"/>
              <a:t>		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Centralizadas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700"/>
              </a:lnSpc>
              <a:tabLst>
                <a:tab pos="393700" algn="l"/>
                <a:tab pos="1308100" algn="l"/>
              </a:tabLst>
            </a:pP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cliente-servidor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multidivididas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são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uma</a:t>
            </a:r>
          </a:p>
          <a:p>
            <a:pPr>
              <a:lnSpc>
                <a:spcPts val="3300"/>
              </a:lnSpc>
              <a:tabLst>
                <a:tab pos="393700" algn="l"/>
                <a:tab pos="13081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consequência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direta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da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divisão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aplicações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</a:p>
          <a:p>
            <a:pPr>
              <a:lnSpc>
                <a:spcPts val="3300"/>
              </a:lnSpc>
              <a:tabLst>
                <a:tab pos="393700" algn="l"/>
                <a:tab pos="13081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uma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interface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usuários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componentes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</a:p>
          <a:p>
            <a:pPr>
              <a:lnSpc>
                <a:spcPts val="3300"/>
              </a:lnSpc>
              <a:tabLst>
                <a:tab pos="393700" algn="l"/>
                <a:tab pos="1308100" algn="l"/>
              </a:tabLst>
            </a:pP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processamento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nível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dados;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393700" algn="l"/>
                <a:tab pos="1308100" algn="l"/>
              </a:tabLst>
            </a:pPr>
            <a:r>
              <a:rPr lang="en-US" altLang="zh-CN" dirty="0" smtClean="0"/>
              <a:t>	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Este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tipo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distribuição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é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denominada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distribuição</a:t>
            </a:r>
          </a:p>
          <a:p>
            <a:pPr>
              <a:lnSpc>
                <a:spcPts val="3100"/>
              </a:lnSpc>
              <a:tabLst>
                <a:tab pos="393700" algn="l"/>
                <a:tab pos="1308100" algn="l"/>
              </a:tabLst>
            </a:pPr>
            <a:r>
              <a:rPr lang="en-US" altLang="zh-CN" dirty="0" smtClean="0"/>
              <a:t>	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vertical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que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é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obtida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ao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colocar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componentes</a:t>
            </a:r>
          </a:p>
          <a:p>
            <a:pPr>
              <a:lnSpc>
                <a:spcPts val="3100"/>
              </a:lnSpc>
              <a:tabLst>
                <a:tab pos="393700" algn="l"/>
                <a:tab pos="1308100" algn="l"/>
              </a:tabLst>
            </a:pPr>
            <a:r>
              <a:rPr lang="en-US" altLang="zh-CN" dirty="0" smtClean="0"/>
              <a:t>	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logicamente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diferentes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máquinas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diferentes;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292600" y="6451600"/>
            <a:ext cx="889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0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89000" y="685800"/>
            <a:ext cx="7416800" cy="500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>
                <a:tab pos="393700" algn="l"/>
                <a:tab pos="800100" algn="l"/>
                <a:tab pos="1003300" algn="l"/>
              </a:tabLst>
            </a:pPr>
            <a:r>
              <a:rPr lang="en-US" altLang="zh-CN" dirty="0" smtClean="0"/>
              <a:t>			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Descentralizadas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700"/>
              </a:lnSpc>
              <a:tabLst>
                <a:tab pos="393700" algn="l"/>
                <a:tab pos="800100" algn="l"/>
                <a:tab pos="1003300" algn="l"/>
              </a:tabLst>
            </a:pP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distribuição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vertical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é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apenas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dos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modos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</a:p>
          <a:p>
            <a:pPr>
              <a:lnSpc>
                <a:spcPts val="3300"/>
              </a:lnSpc>
              <a:tabLst>
                <a:tab pos="393700" algn="l"/>
                <a:tab pos="800100" algn="l"/>
                <a:tab pos="10033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organizar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aplicações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cliente-servidor.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393700" algn="l"/>
                <a:tab pos="800100" algn="l"/>
                <a:tab pos="1003300" algn="l"/>
              </a:tabLst>
            </a:pPr>
            <a:r>
              <a:rPr lang="en-US" altLang="zh-CN" dirty="0" smtClean="0"/>
              <a:t>	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modernas,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trabalha-se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</a:t>
            </a:r>
          </a:p>
          <a:p>
            <a:pPr>
              <a:lnSpc>
                <a:spcPts val="3100"/>
              </a:lnSpc>
              <a:tabLst>
                <a:tab pos="393700" algn="l"/>
                <a:tab pos="800100" algn="l"/>
                <a:tab pos="1003300" algn="l"/>
              </a:tabLst>
            </a:pPr>
            <a:r>
              <a:rPr lang="en-US" altLang="zh-CN" dirty="0" smtClean="0"/>
              <a:t>	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distribuição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horizontal;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393700" algn="l"/>
                <a:tab pos="800100" algn="l"/>
                <a:tab pos="1003300" algn="l"/>
              </a:tabLst>
            </a:pPr>
            <a:r>
              <a:rPr lang="en-US" altLang="zh-CN" dirty="0" smtClean="0"/>
              <a:t>		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cliente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ou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servidor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pode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fisicamente</a:t>
            </a:r>
          </a:p>
          <a:p>
            <a:pPr>
              <a:lnSpc>
                <a:spcPts val="2800"/>
              </a:lnSpc>
              <a:tabLst>
                <a:tab pos="393700" algn="l"/>
                <a:tab pos="800100" algn="l"/>
                <a:tab pos="1003300" algn="l"/>
              </a:tabLst>
            </a:pPr>
            <a:r>
              <a:rPr lang="en-US" altLang="zh-CN" dirty="0" smtClean="0"/>
              <a:t>		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subdividido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partes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logicamente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equivalentes,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mas</a:t>
            </a:r>
          </a:p>
          <a:p>
            <a:pPr>
              <a:lnSpc>
                <a:spcPts val="2800"/>
              </a:lnSpc>
              <a:tabLst>
                <a:tab pos="393700" algn="l"/>
                <a:tab pos="800100" algn="l"/>
                <a:tab pos="1003300" algn="l"/>
              </a:tabLst>
            </a:pPr>
            <a:r>
              <a:rPr lang="en-US" altLang="zh-CN" dirty="0" smtClean="0"/>
              <a:t>		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cada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parte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está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operando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sua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própria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porção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do</a:t>
            </a:r>
          </a:p>
          <a:p>
            <a:pPr>
              <a:lnSpc>
                <a:spcPts val="2800"/>
              </a:lnSpc>
              <a:tabLst>
                <a:tab pos="393700" algn="l"/>
                <a:tab pos="800100" algn="l"/>
                <a:tab pos="1003300" algn="l"/>
              </a:tabLst>
            </a:pPr>
            <a:r>
              <a:rPr lang="en-US" altLang="zh-CN" dirty="0" smtClean="0"/>
              <a:t>		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conjunto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completo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dados;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393700" algn="l"/>
                <a:tab pos="800100" algn="l"/>
                <a:tab pos="1003300" algn="l"/>
              </a:tabLst>
            </a:pPr>
            <a:r>
              <a:rPr lang="en-US" altLang="zh-CN" dirty="0" smtClean="0"/>
              <a:t>		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Resulta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equilíbrio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carga;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393700" algn="l"/>
                <a:tab pos="800100" algn="l"/>
                <a:tab pos="1003300" algn="l"/>
              </a:tabLst>
            </a:pPr>
            <a:r>
              <a:rPr lang="en-US" altLang="zh-CN" dirty="0" smtClean="0"/>
              <a:t>		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Ex: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Peer-to-Peer;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241800" y="6451600"/>
            <a:ext cx="1778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0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89000" y="673100"/>
            <a:ext cx="7645400" cy="473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>
                <a:tab pos="393700" algn="l"/>
                <a:tab pos="1003300" algn="l"/>
              </a:tabLst>
            </a:pPr>
            <a:r>
              <a:rPr lang="en-US" altLang="zh-CN" dirty="0" smtClean="0"/>
              <a:t>		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Descentralizadas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700"/>
              </a:lnSpc>
              <a:tabLst>
                <a:tab pos="393700" algn="l"/>
                <a:tab pos="1003300" algn="l"/>
              </a:tabLst>
            </a:pP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alto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nível,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processos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que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compõe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sistemas</a:t>
            </a:r>
          </a:p>
          <a:p>
            <a:pPr>
              <a:lnSpc>
                <a:spcPts val="3300"/>
              </a:lnSpc>
              <a:tabLst>
                <a:tab pos="393700" algn="l"/>
                <a:tab pos="10033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peer-to-peer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são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todos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iguais;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393700" algn="l"/>
                <a:tab pos="10033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Como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consequência,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grande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parte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da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interação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entre</a:t>
            </a:r>
          </a:p>
          <a:p>
            <a:pPr>
              <a:lnSpc>
                <a:spcPts val="3300"/>
              </a:lnSpc>
              <a:tabLst>
                <a:tab pos="393700" algn="l"/>
                <a:tab pos="1003300" algn="l"/>
              </a:tabLst>
            </a:pP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processos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é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simétrica: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cada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processo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agirá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como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</a:p>
          <a:p>
            <a:pPr>
              <a:lnSpc>
                <a:spcPts val="3300"/>
              </a:lnSpc>
              <a:tabLst>
                <a:tab pos="393700" algn="l"/>
                <a:tab pos="10033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cliente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servidor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ao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mesmo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tempo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(servente);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393700" algn="l"/>
                <a:tab pos="1003300" algn="l"/>
              </a:tabLst>
            </a:pPr>
            <a:r>
              <a:rPr lang="en-US" altLang="zh-CN" dirty="0" smtClean="0"/>
              <a:t>	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Então,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como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organizar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processos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uma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rede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</a:p>
          <a:p>
            <a:pPr>
              <a:lnSpc>
                <a:spcPts val="3100"/>
              </a:lnSpc>
              <a:tabLst>
                <a:tab pos="393700" algn="l"/>
                <a:tab pos="1003300" algn="l"/>
              </a:tabLst>
            </a:pPr>
            <a:r>
              <a:rPr lang="en-US" altLang="zh-CN" dirty="0" smtClean="0"/>
              <a:t>	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sobreposição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(rede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na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qual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os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nós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são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formados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pelos</a:t>
            </a:r>
          </a:p>
          <a:p>
            <a:pPr>
              <a:lnSpc>
                <a:spcPts val="3100"/>
              </a:lnSpc>
              <a:tabLst>
                <a:tab pos="393700" algn="l"/>
                <a:tab pos="1003300" algn="l"/>
              </a:tabLst>
            </a:pPr>
            <a:r>
              <a:rPr lang="en-US" altLang="zh-CN" dirty="0" smtClean="0"/>
              <a:t>	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processos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enlaces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representam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canais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</a:p>
          <a:p>
            <a:pPr>
              <a:lnSpc>
                <a:spcPts val="3100"/>
              </a:lnSpc>
              <a:tabLst>
                <a:tab pos="393700" algn="l"/>
                <a:tab pos="1003300" algn="l"/>
              </a:tabLst>
            </a:pPr>
            <a:r>
              <a:rPr lang="en-US" altLang="zh-CN" dirty="0" smtClean="0"/>
              <a:t>	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comunicação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possíveis)?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241800" y="6451600"/>
            <a:ext cx="1778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0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892300" y="520700"/>
            <a:ext cx="5334000" cy="419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/>
            </a:pP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Descentralizadas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889000" y="1422400"/>
            <a:ext cx="1409700" cy="34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Dois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tipos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282700" y="1879600"/>
            <a:ext cx="44323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Redes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Peer-to-Peer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Estruturadas;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689100" y="2311400"/>
            <a:ext cx="66929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sobreposição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é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construída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utilização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</a:p>
          <a:p>
            <a:pPr>
              <a:lnSpc>
                <a:spcPts val="2500"/>
              </a:lnSpc>
              <a:tabLst/>
            </a:pP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procedimento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determinístico;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689100" y="3035300"/>
            <a:ext cx="68326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Tabela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Hash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Distribuída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(DHT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–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Dsitributed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Hash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Table);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282700" y="3441700"/>
            <a:ext cx="50546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Redes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Peer-to-Peer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Não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Estruturadas;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689100" y="3886200"/>
            <a:ext cx="67056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Dependem,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grande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parte,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algoritmos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aleatórios</a:t>
            </a:r>
          </a:p>
          <a:p>
            <a:pPr>
              <a:lnSpc>
                <a:spcPts val="25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para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construir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sobreposição;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689100" y="4622800"/>
            <a:ext cx="63881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Cada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nó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mantem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lista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vizinhos,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mas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lista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é</a:t>
            </a:r>
          </a:p>
          <a:p>
            <a:pPr>
              <a:lnSpc>
                <a:spcPts val="25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construída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forma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aleatória;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1689100" y="5346700"/>
            <a:ext cx="68580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Quando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necessário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buscar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item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dado,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é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feito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por</a:t>
            </a:r>
          </a:p>
          <a:p>
            <a:pPr>
              <a:lnSpc>
                <a:spcPts val="25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inundação;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4241800" y="6451600"/>
            <a:ext cx="1778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171</Words>
  <Application>Microsoft Office PowerPoint</Application>
  <PresentationFormat>Apresentação na tela (4:3)</PresentationFormat>
  <Paragraphs>186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6" baseType="lpstr"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1ЯɄ7ЯΘd Θ1פЯƎƧ</cp:lastModifiedBy>
  <cp:revision>6</cp:revision>
  <dcterms:created xsi:type="dcterms:W3CDTF">2006-08-16T00:00:00Z</dcterms:created>
  <dcterms:modified xsi:type="dcterms:W3CDTF">2018-03-01T23:40:30Z</dcterms:modified>
</cp:coreProperties>
</file>