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0200" y="2882900"/>
            <a:ext cx="8813800" cy="1460500"/>
          </a:xfrm>
          <a:prstGeom prst="rect">
            <a:avLst/>
          </a:prstGeom>
          <a:noFill/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54000"/>
            <a:ext cx="9144000" cy="52451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596900" y="1397000"/>
            <a:ext cx="8102600" cy="2489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900"/>
              </a:lnSpc>
              <a:tabLst>
                <a:tab pos="292100" algn="l"/>
                <a:tab pos="1676400" algn="l"/>
              </a:tabLst>
            </a:pPr>
            <a:r>
              <a:rPr lang="en-US" altLang="zh-CN" sz="39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Tecnologia</a:t>
            </a:r>
            <a:r>
              <a:rPr lang="en-US" altLang="zh-CN" sz="39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9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em</a:t>
            </a:r>
            <a:r>
              <a:rPr lang="en-US" altLang="zh-CN" sz="39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9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Sistemas</a:t>
            </a:r>
            <a:r>
              <a:rPr lang="en-US" altLang="zh-CN" sz="39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9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para</a:t>
            </a:r>
            <a:r>
              <a:rPr lang="en-US" altLang="zh-CN" sz="39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9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Internet</a:t>
            </a:r>
          </a:p>
          <a:p>
            <a:pPr>
              <a:lnSpc>
                <a:spcPts val="4800"/>
              </a:lnSpc>
              <a:tabLst>
                <a:tab pos="292100" algn="l"/>
                <a:tab pos="1676400" algn="l"/>
              </a:tabLst>
            </a:pPr>
            <a:r>
              <a:rPr lang="en-US" altLang="zh-CN" dirty="0" smtClean="0"/>
              <a:t>		</a:t>
            </a:r>
            <a:r>
              <a:rPr lang="en-US" altLang="zh-CN" sz="39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Sistemas</a:t>
            </a:r>
            <a:r>
              <a:rPr lang="en-US" altLang="zh-CN" sz="39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9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Distribuídos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800"/>
              </a:lnSpc>
              <a:tabLst>
                <a:tab pos="292100" algn="l"/>
                <a:tab pos="1676400" algn="l"/>
              </a:tabLst>
            </a:pPr>
            <a:r>
              <a:rPr lang="en-US" altLang="zh-CN" dirty="0" smtClean="0"/>
              <a:t>	</a:t>
            </a:r>
            <a:r>
              <a:rPr lang="en-US" altLang="zh-CN" sz="3204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Aula03</a:t>
            </a:r>
            <a:r>
              <a:rPr lang="en-US" altLang="zh-CN" sz="32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4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-</a:t>
            </a:r>
            <a:r>
              <a:rPr lang="en-US" altLang="zh-CN" sz="32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4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Arquiteturas</a:t>
            </a:r>
            <a:r>
              <a:rPr lang="en-US" altLang="zh-CN" sz="32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4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de</a:t>
            </a:r>
            <a:r>
              <a:rPr lang="en-US" altLang="zh-CN" sz="32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4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Sistemas</a:t>
            </a:r>
            <a:r>
              <a:rPr lang="en-US" altLang="zh-CN" sz="32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4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Distribuídos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2933700" y="6019800"/>
            <a:ext cx="3429000" cy="304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400"/>
              </a:lnSpc>
              <a:tabLst/>
            </a:pPr>
            <a:r>
              <a:rPr lang="en-US" altLang="zh-CN" sz="1800" dirty="0" smtClean="0">
                <a:solidFill>
                  <a:srgbClr val="000000"/>
                </a:solidFill>
                <a:latin typeface="Arial Unicode MS" pitchFamily="18" charset="0"/>
                <a:cs typeface="Arial Unicode MS" pitchFamily="18" charset="0"/>
              </a:rPr>
              <a:t>Prof.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Arial Unicode MS" pitchFamily="18" charset="0"/>
                <a:cs typeface="Arial Unicode MS" pitchFamily="18" charset="0"/>
              </a:rPr>
              <a:t>Sérgio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Arial Unicode MS" pitchFamily="18" charset="0"/>
                <a:cs typeface="Arial Unicode MS" pitchFamily="18" charset="0"/>
              </a:rPr>
              <a:t>Carlos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Arial Unicode MS" pitchFamily="18" charset="0"/>
                <a:cs typeface="Arial Unicode MS" pitchFamily="18" charset="0"/>
              </a:rPr>
              <a:t>Portari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Arial Unicode MS" pitchFamily="18" charset="0"/>
                <a:cs typeface="Arial Unicode MS" pitchFamily="18" charset="0"/>
              </a:rPr>
              <a:t>Júnior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8000 h 6858000"/>
              <a:gd name="connsiteX1" fmla="*/ 9144000 w 9144000"/>
              <a:gd name="connsiteY1" fmla="*/ 6858000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8000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48895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473200" y="520700"/>
            <a:ext cx="6172200" cy="419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300"/>
              </a:lnSpc>
              <a:tabLst/>
            </a:pPr>
            <a:r>
              <a:rPr lang="en-US" altLang="zh-CN" sz="33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Arquiteturas</a:t>
            </a:r>
            <a:r>
              <a:rPr lang="en-US" altLang="zh-CN" sz="33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3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Baseadas</a:t>
            </a:r>
            <a:r>
              <a:rPr lang="en-US" altLang="zh-CN" sz="33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3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em</a:t>
            </a:r>
            <a:r>
              <a:rPr lang="en-US" altLang="zh-CN" sz="33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3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Objetos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482600" y="5295900"/>
            <a:ext cx="7924800" cy="1371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>
                <a:tab pos="3759200" algn="l"/>
              </a:tabLst>
            </a:pPr>
            <a:r>
              <a:rPr lang="en-US" altLang="zh-CN" sz="18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Cada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Objeto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corresponde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ao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que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definimos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como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componente,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esses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componentes</a:t>
            </a:r>
          </a:p>
          <a:p>
            <a:pPr>
              <a:lnSpc>
                <a:spcPts val="2100"/>
              </a:lnSpc>
              <a:tabLst>
                <a:tab pos="3759200" algn="l"/>
              </a:tabLst>
            </a:pPr>
            <a:r>
              <a:rPr lang="en-US" altLang="zh-CN" sz="18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São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conectados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por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meio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de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uma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chamada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de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procedimento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(remota).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900"/>
              </a:lnSpc>
              <a:tabLst>
                <a:tab pos="3759200" algn="l"/>
              </a:tabLst>
            </a:pPr>
            <a:r>
              <a:rPr lang="en-US" altLang="zh-CN" dirty="0" smtClean="0"/>
              <a:t>	</a:t>
            </a:r>
            <a:r>
              <a:rPr lang="en-US" altLang="zh-CN" sz="1403" b="1" dirty="0" smtClean="0">
                <a:solidFill>
                  <a:srgbClr val="FFFFFF"/>
                </a:solidFill>
                <a:latin typeface="Calibri" pitchFamily="18" charset="0"/>
                <a:cs typeface="Calibri" pitchFamily="18" charset="0"/>
              </a:rPr>
              <a:t>11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8000 h 6858000"/>
              <a:gd name="connsiteX1" fmla="*/ 9144000 w 9144000"/>
              <a:gd name="connsiteY1" fmla="*/ 6858000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8000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1087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889000" y="584200"/>
            <a:ext cx="7569200" cy="2133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300"/>
              </a:lnSpc>
              <a:tabLst>
                <a:tab pos="660400" algn="l"/>
              </a:tabLst>
            </a:pPr>
            <a:r>
              <a:rPr lang="en-US" altLang="zh-CN" dirty="0" smtClean="0"/>
              <a:t>	</a:t>
            </a:r>
            <a:r>
              <a:rPr lang="en-US" altLang="zh-CN" sz="33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Arquiteturas</a:t>
            </a:r>
            <a:r>
              <a:rPr lang="en-US" altLang="zh-CN" sz="33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3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Centradas</a:t>
            </a:r>
            <a:r>
              <a:rPr lang="en-US" altLang="zh-CN" sz="33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3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em</a:t>
            </a:r>
            <a:r>
              <a:rPr lang="en-US" altLang="zh-CN" sz="33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3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Dados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700"/>
              </a:lnSpc>
              <a:tabLst>
                <a:tab pos="660400" algn="l"/>
              </a:tabLst>
            </a:pP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Arquiteturas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centrada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em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dados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se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desenvolvem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em</a:t>
            </a:r>
          </a:p>
          <a:p>
            <a:pPr>
              <a:lnSpc>
                <a:spcPts val="3300"/>
              </a:lnSpc>
              <a:tabLst>
                <a:tab pos="660400" algn="l"/>
              </a:tabLst>
            </a:pP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torno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da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ideia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de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que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processos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se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comunicam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por</a:t>
            </a:r>
          </a:p>
          <a:p>
            <a:pPr>
              <a:lnSpc>
                <a:spcPts val="3300"/>
              </a:lnSpc>
              <a:tabLst>
                <a:tab pos="660400" algn="l"/>
              </a:tabLst>
            </a:pP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meio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de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um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repositório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comum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(passivo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ou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ativo).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4241800" y="6451600"/>
            <a:ext cx="177800" cy="177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/>
            </a:pPr>
            <a:r>
              <a:rPr lang="en-US" altLang="zh-CN" sz="1403" b="1" dirty="0" smtClean="0">
                <a:solidFill>
                  <a:srgbClr val="FFFFFF"/>
                </a:solidFill>
                <a:latin typeface="Calibri" pitchFamily="18" charset="0"/>
                <a:cs typeface="Calibri" pitchFamily="18" charset="0"/>
              </a:rPr>
              <a:t>12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8000 h 6858000"/>
              <a:gd name="connsiteX1" fmla="*/ 9144000 w 9144000"/>
              <a:gd name="connsiteY1" fmla="*/ 6858000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8000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1087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889000" y="660400"/>
            <a:ext cx="7531100" cy="4229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300"/>
              </a:lnSpc>
              <a:tabLst>
                <a:tab pos="393700" algn="l"/>
                <a:tab pos="762000" algn="l"/>
                <a:tab pos="800100" algn="l"/>
              </a:tabLst>
            </a:pPr>
            <a:r>
              <a:rPr lang="en-US" altLang="zh-CN" dirty="0" smtClean="0"/>
              <a:t>		</a:t>
            </a:r>
            <a:r>
              <a:rPr lang="en-US" altLang="zh-CN" sz="33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Arquitetura</a:t>
            </a:r>
            <a:r>
              <a:rPr lang="en-US" altLang="zh-CN" sz="33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3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Baseada</a:t>
            </a:r>
            <a:r>
              <a:rPr lang="en-US" altLang="zh-CN" sz="33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3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em</a:t>
            </a:r>
            <a:r>
              <a:rPr lang="en-US" altLang="zh-CN" sz="33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3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Eventos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700"/>
              </a:lnSpc>
              <a:tabLst>
                <a:tab pos="393700" algn="l"/>
                <a:tab pos="762000" algn="l"/>
                <a:tab pos="800100" algn="l"/>
              </a:tabLst>
            </a:pP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Os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processos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de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comunicam,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em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essência,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por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meio</a:t>
            </a:r>
          </a:p>
          <a:p>
            <a:pPr>
              <a:lnSpc>
                <a:spcPts val="3300"/>
              </a:lnSpc>
              <a:tabLst>
                <a:tab pos="393700" algn="l"/>
                <a:tab pos="762000" algn="l"/>
                <a:tab pos="800100" algn="l"/>
              </a:tabLst>
            </a:pP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de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propagação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de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eventos,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opcionalmente,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também</a:t>
            </a:r>
          </a:p>
          <a:p>
            <a:pPr>
              <a:lnSpc>
                <a:spcPts val="3300"/>
              </a:lnSpc>
              <a:tabLst>
                <a:tab pos="393700" algn="l"/>
                <a:tab pos="762000" algn="l"/>
                <a:tab pos="800100" algn="l"/>
              </a:tabLst>
            </a:pP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transportam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dados;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700"/>
              </a:lnSpc>
              <a:tabLst>
                <a:tab pos="393700" algn="l"/>
                <a:tab pos="762000" algn="l"/>
                <a:tab pos="800100" algn="l"/>
              </a:tabLst>
            </a:pPr>
            <a:r>
              <a:rPr lang="en-US" altLang="zh-CN" dirty="0" smtClean="0"/>
              <a:t>	</a:t>
            </a:r>
            <a:r>
              <a:rPr lang="en-US" altLang="zh-CN" sz="2606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Sistemas</a:t>
            </a:r>
            <a:r>
              <a:rPr lang="en-US" altLang="zh-CN" sz="260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6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Publicar/Escrever;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400"/>
              </a:lnSpc>
              <a:tabLst>
                <a:tab pos="393700" algn="l"/>
                <a:tab pos="762000" algn="l"/>
                <a:tab pos="800100" algn="l"/>
              </a:tabLst>
            </a:pPr>
            <a:r>
              <a:rPr lang="en-US" altLang="zh-CN" dirty="0" smtClean="0"/>
              <a:t>			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Processos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publicam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eventos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onde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o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middleware</a:t>
            </a:r>
          </a:p>
          <a:p>
            <a:pPr>
              <a:lnSpc>
                <a:spcPts val="2800"/>
              </a:lnSpc>
              <a:tabLst>
                <a:tab pos="393700" algn="l"/>
                <a:tab pos="762000" algn="l"/>
                <a:tab pos="800100" algn="l"/>
              </a:tabLst>
            </a:pPr>
            <a:r>
              <a:rPr lang="en-US" altLang="zh-CN" dirty="0" smtClean="0"/>
              <a:t>			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assegura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que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somente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os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processos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que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subscreveram</a:t>
            </a:r>
          </a:p>
          <a:p>
            <a:pPr>
              <a:lnSpc>
                <a:spcPts val="2800"/>
              </a:lnSpc>
              <a:tabLst>
                <a:tab pos="393700" algn="l"/>
                <a:tab pos="762000" algn="l"/>
                <a:tab pos="800100" algn="l"/>
              </a:tabLst>
            </a:pPr>
            <a:r>
              <a:rPr lang="en-US" altLang="zh-CN" dirty="0" smtClean="0"/>
              <a:t>			</a:t>
            </a:r>
            <a:r>
              <a:rPr lang="en-US" altLang="zh-CN" sz="2402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nesse</a:t>
            </a:r>
            <a:r>
              <a:rPr lang="en-US" altLang="zh-CN" sz="24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2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evento</a:t>
            </a:r>
            <a:r>
              <a:rPr lang="en-US" altLang="zh-CN" sz="24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2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o</a:t>
            </a:r>
            <a:r>
              <a:rPr lang="en-US" altLang="zh-CN" sz="24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2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receberão;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400"/>
              </a:lnSpc>
              <a:tabLst>
                <a:tab pos="393700" algn="l"/>
                <a:tab pos="762000" algn="l"/>
                <a:tab pos="800100" algn="l"/>
              </a:tabLst>
            </a:pPr>
            <a:r>
              <a:rPr lang="en-US" altLang="zh-CN" dirty="0" smtClean="0"/>
              <a:t>			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Processos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fracamente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acoplados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referencialmente;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4241800" y="6451600"/>
            <a:ext cx="177800" cy="177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/>
            </a:pPr>
            <a:r>
              <a:rPr lang="en-US" altLang="zh-CN" sz="1403" b="1" dirty="0" smtClean="0">
                <a:solidFill>
                  <a:srgbClr val="FFFFFF"/>
                </a:solidFill>
                <a:latin typeface="Calibri" pitchFamily="18" charset="0"/>
                <a:cs typeface="Calibri" pitchFamily="18" charset="0"/>
              </a:rPr>
              <a:t>13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8000 h 6858000"/>
              <a:gd name="connsiteX1" fmla="*/ 9144000 w 9144000"/>
              <a:gd name="connsiteY1" fmla="*/ 6858000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8000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676400"/>
          </a:xfrm>
          <a:prstGeom prst="rect">
            <a:avLst/>
          </a:prstGeom>
          <a:noFill/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84300" y="2260600"/>
            <a:ext cx="5283200" cy="30607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651000" y="520700"/>
            <a:ext cx="5816600" cy="419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300"/>
              </a:lnSpc>
              <a:tabLst/>
            </a:pPr>
            <a:r>
              <a:rPr lang="en-US" altLang="zh-CN" sz="33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Arquitetura</a:t>
            </a:r>
            <a:r>
              <a:rPr lang="en-US" altLang="zh-CN" sz="33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3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Baseada</a:t>
            </a:r>
            <a:r>
              <a:rPr lang="en-US" altLang="zh-CN" sz="33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3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em</a:t>
            </a:r>
            <a:r>
              <a:rPr lang="en-US" altLang="zh-CN" sz="33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3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Eventos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4241800" y="6451600"/>
            <a:ext cx="177800" cy="177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/>
            </a:pPr>
            <a:r>
              <a:rPr lang="en-US" altLang="zh-CN" sz="1403" b="1" dirty="0" smtClean="0">
                <a:solidFill>
                  <a:srgbClr val="FFFFFF"/>
                </a:solidFill>
                <a:latin typeface="Calibri" pitchFamily="18" charset="0"/>
                <a:cs typeface="Calibri" pitchFamily="18" charset="0"/>
              </a:rPr>
              <a:t>14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8000 h 6858000"/>
              <a:gd name="connsiteX1" fmla="*/ 9144000 w 9144000"/>
              <a:gd name="connsiteY1" fmla="*/ 6858000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8000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1087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4241800" y="6451600"/>
            <a:ext cx="177800" cy="177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/>
            </a:pPr>
            <a:r>
              <a:rPr lang="en-US" altLang="zh-CN" sz="1403" b="1" dirty="0" smtClean="0">
                <a:solidFill>
                  <a:srgbClr val="FFFFFF"/>
                </a:solidFill>
                <a:latin typeface="Calibri" pitchFamily="18" charset="0"/>
                <a:cs typeface="Calibri" pitchFamily="18" charset="0"/>
              </a:rPr>
              <a:t>15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863600" y="673100"/>
            <a:ext cx="7175500" cy="4572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300"/>
              </a:lnSpc>
              <a:tabLst>
                <a:tab pos="25400" algn="l"/>
                <a:tab pos="406400" algn="l"/>
                <a:tab pos="1549400" algn="l"/>
              </a:tabLst>
            </a:pPr>
            <a:r>
              <a:rPr lang="en-US" altLang="zh-CN" dirty="0" smtClean="0"/>
              <a:t>			</a:t>
            </a:r>
            <a:r>
              <a:rPr lang="en-US" altLang="zh-CN" sz="33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Arquiteturas</a:t>
            </a:r>
            <a:r>
              <a:rPr lang="en-US" altLang="zh-CN" sz="33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3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de</a:t>
            </a:r>
            <a:r>
              <a:rPr lang="en-US" altLang="zh-CN" sz="33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3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Sistema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700"/>
              </a:lnSpc>
              <a:tabLst>
                <a:tab pos="25400" algn="l"/>
                <a:tab pos="406400" algn="l"/>
                <a:tab pos="1549400" algn="l"/>
              </a:tabLst>
            </a:pPr>
            <a:r>
              <a:rPr lang="en-US" altLang="zh-CN" dirty="0" smtClean="0"/>
              <a:t>	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Arquiteturas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de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sistemas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diz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respeito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ao</a:t>
            </a:r>
          </a:p>
          <a:p>
            <a:pPr>
              <a:lnSpc>
                <a:spcPts val="3300"/>
              </a:lnSpc>
              <a:tabLst>
                <a:tab pos="25400" algn="l"/>
                <a:tab pos="406400" algn="l"/>
                <a:tab pos="1549400" algn="l"/>
              </a:tabLst>
            </a:pPr>
            <a:r>
              <a:rPr lang="en-US" altLang="zh-CN" dirty="0" smtClean="0"/>
              <a:t>	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posicionamento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dos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componentes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de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softwares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</a:t>
            </a:r>
          </a:p>
          <a:p>
            <a:pPr>
              <a:lnSpc>
                <a:spcPts val="3300"/>
              </a:lnSpc>
              <a:tabLst>
                <a:tab pos="25400" algn="l"/>
                <a:tab pos="406400" algn="l"/>
                <a:tab pos="1549400" algn="l"/>
              </a:tabLst>
            </a:pPr>
            <a:r>
              <a:rPr lang="en-US" altLang="zh-CN" dirty="0" smtClean="0"/>
              <a:t>	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suas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interações;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900"/>
              </a:lnSpc>
              <a:tabLst>
                <a:tab pos="25400" algn="l"/>
                <a:tab pos="406400" algn="l"/>
                <a:tab pos="1549400" algn="l"/>
              </a:tabLst>
            </a:pP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Principais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700"/>
              </a:lnSpc>
              <a:tabLst>
                <a:tab pos="25400" algn="l"/>
                <a:tab pos="406400" algn="l"/>
                <a:tab pos="1549400" algn="l"/>
              </a:tabLst>
            </a:pPr>
            <a:r>
              <a:rPr lang="en-US" altLang="zh-CN" dirty="0" smtClean="0"/>
              <a:t>		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Centralizadas;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700"/>
              </a:lnSpc>
              <a:tabLst>
                <a:tab pos="25400" algn="l"/>
                <a:tab pos="406400" algn="l"/>
                <a:tab pos="1549400" algn="l"/>
              </a:tabLst>
            </a:pPr>
            <a:r>
              <a:rPr lang="en-US" altLang="zh-CN" dirty="0" smtClean="0"/>
              <a:t>		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Descentralizadas;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700"/>
              </a:lnSpc>
              <a:tabLst>
                <a:tab pos="25400" algn="l"/>
                <a:tab pos="406400" algn="l"/>
                <a:tab pos="1549400" algn="l"/>
              </a:tabLst>
            </a:pPr>
            <a:r>
              <a:rPr lang="en-US" altLang="zh-CN" dirty="0" smtClean="0"/>
              <a:t>		</a:t>
            </a:r>
            <a:r>
              <a:rPr lang="en-US" altLang="zh-CN" sz="2606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Híbridas;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8000 h 6858000"/>
              <a:gd name="connsiteX1" fmla="*/ 9144000 w 9144000"/>
              <a:gd name="connsiteY1" fmla="*/ 6858000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8000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1087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889000" y="584200"/>
            <a:ext cx="7620000" cy="2133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300"/>
              </a:lnSpc>
              <a:tabLst>
                <a:tab pos="279400" algn="l"/>
              </a:tabLst>
            </a:pPr>
            <a:r>
              <a:rPr lang="en-US" altLang="zh-CN" dirty="0" smtClean="0"/>
              <a:t>	</a:t>
            </a:r>
            <a:r>
              <a:rPr lang="en-US" altLang="zh-CN" sz="33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Arquitetura</a:t>
            </a:r>
            <a:r>
              <a:rPr lang="en-US" altLang="zh-CN" sz="33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3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de</a:t>
            </a:r>
            <a:r>
              <a:rPr lang="en-US" altLang="zh-CN" sz="33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3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Sistemas</a:t>
            </a:r>
            <a:r>
              <a:rPr lang="en-US" altLang="zh-CN" sz="33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3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Centralizadas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700"/>
              </a:lnSpc>
              <a:tabLst>
                <a:tab pos="279400" algn="l"/>
              </a:tabLst>
            </a:pP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Pensar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em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termos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de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i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clientes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que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requisitam</a:t>
            </a:r>
          </a:p>
          <a:p>
            <a:pPr>
              <a:lnSpc>
                <a:spcPts val="3300"/>
              </a:lnSpc>
              <a:tabLst>
                <a:tab pos="279400" algn="l"/>
              </a:tabLst>
            </a:pP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serviços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de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i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servidores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ajuda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entender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gerenciar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</a:t>
            </a:r>
          </a:p>
          <a:p>
            <a:pPr>
              <a:lnSpc>
                <a:spcPts val="3300"/>
              </a:lnSpc>
              <a:tabLst>
                <a:tab pos="279400" algn="l"/>
              </a:tabLst>
            </a:pP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complexidade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de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sistemas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distribuídos;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4241800" y="6451600"/>
            <a:ext cx="177800" cy="177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/>
            </a:pPr>
            <a:r>
              <a:rPr lang="en-US" altLang="zh-CN" sz="1403" b="1" dirty="0" smtClean="0">
                <a:solidFill>
                  <a:srgbClr val="FFFFFF"/>
                </a:solidFill>
                <a:latin typeface="Calibri" pitchFamily="18" charset="0"/>
                <a:cs typeface="Calibri" pitchFamily="18" charset="0"/>
              </a:rPr>
              <a:t>17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8000 h 6858000"/>
              <a:gd name="connsiteX1" fmla="*/ 9144000 w 9144000"/>
              <a:gd name="connsiteY1" fmla="*/ 6858000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8000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4445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168400" y="520700"/>
            <a:ext cx="6769100" cy="419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300"/>
              </a:lnSpc>
              <a:tabLst/>
            </a:pPr>
            <a:r>
              <a:rPr lang="en-US" altLang="zh-CN" sz="33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Arquitetura</a:t>
            </a:r>
            <a:r>
              <a:rPr lang="en-US" altLang="zh-CN" sz="33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3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de</a:t>
            </a:r>
            <a:r>
              <a:rPr lang="en-US" altLang="zh-CN" sz="33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3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Sistemas</a:t>
            </a:r>
            <a:r>
              <a:rPr lang="en-US" altLang="zh-CN" sz="33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3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Centralizadas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342900" y="4737100"/>
            <a:ext cx="8267700" cy="1955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>
                <a:tab pos="3898900" algn="l"/>
              </a:tabLst>
            </a:pPr>
            <a:r>
              <a:rPr lang="en-US" altLang="zh-CN" sz="1800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Servidor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é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um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processo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que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implementa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um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serviço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específico.</a:t>
            </a:r>
          </a:p>
          <a:p>
            <a:pPr>
              <a:lnSpc>
                <a:spcPts val="2100"/>
              </a:lnSpc>
              <a:tabLst>
                <a:tab pos="3898900" algn="l"/>
              </a:tabLst>
            </a:pPr>
            <a:r>
              <a:rPr lang="en-US" altLang="zh-CN" sz="1800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Cliente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é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um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processo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que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requisita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um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serviço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de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um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servidor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utilizando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uma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requisição</a:t>
            </a:r>
          </a:p>
          <a:p>
            <a:pPr>
              <a:lnSpc>
                <a:spcPts val="2100"/>
              </a:lnSpc>
              <a:tabLst>
                <a:tab pos="3898900" algn="l"/>
              </a:tabLst>
            </a:pPr>
            <a:r>
              <a:rPr lang="en-US" altLang="zh-CN" sz="18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e,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aguarda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pela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resposta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do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servidor.</a:t>
            </a:r>
          </a:p>
          <a:p>
            <a:pPr>
              <a:lnSpc>
                <a:spcPts val="2100"/>
              </a:lnSpc>
              <a:tabLst>
                <a:tab pos="3898900" algn="l"/>
              </a:tabLst>
            </a:pPr>
            <a:r>
              <a:rPr lang="en-US" altLang="zh-CN" sz="18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Essa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interação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é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conhecida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como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comportamento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requisição-resposta.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100"/>
              </a:lnSpc>
              <a:tabLst>
                <a:tab pos="3898900" algn="l"/>
              </a:tabLst>
            </a:pPr>
            <a:r>
              <a:rPr lang="en-US" altLang="zh-CN" dirty="0" smtClean="0"/>
              <a:t>	</a:t>
            </a:r>
            <a:r>
              <a:rPr lang="en-US" altLang="zh-CN" sz="1403" b="1" dirty="0" smtClean="0">
                <a:solidFill>
                  <a:srgbClr val="FFFFFF"/>
                </a:solidFill>
                <a:latin typeface="Calibri" pitchFamily="18" charset="0"/>
                <a:cs typeface="Calibri" pitchFamily="18" charset="0"/>
              </a:rPr>
              <a:t>18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8000 h 6858000"/>
              <a:gd name="connsiteX1" fmla="*/ 9144000 w 9144000"/>
              <a:gd name="connsiteY1" fmla="*/ 6858000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8000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1087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889000" y="609600"/>
            <a:ext cx="7061200" cy="267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300"/>
              </a:lnSpc>
              <a:tabLst>
                <a:tab pos="279400" algn="l"/>
                <a:tab pos="393700" algn="l"/>
                <a:tab pos="800100" algn="l"/>
              </a:tabLst>
            </a:pPr>
            <a:r>
              <a:rPr lang="en-US" altLang="zh-CN" dirty="0" smtClean="0"/>
              <a:t>	</a:t>
            </a:r>
            <a:r>
              <a:rPr lang="en-US" altLang="zh-CN" sz="33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Arquitetura</a:t>
            </a:r>
            <a:r>
              <a:rPr lang="en-US" altLang="zh-CN" sz="33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3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de</a:t>
            </a:r>
            <a:r>
              <a:rPr lang="en-US" altLang="zh-CN" sz="33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3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Sistemas</a:t>
            </a:r>
            <a:r>
              <a:rPr lang="en-US" altLang="zh-CN" sz="33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3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Centralizadas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700"/>
              </a:lnSpc>
              <a:tabLst>
                <a:tab pos="279400" algn="l"/>
                <a:tab pos="393700" algn="l"/>
                <a:tab pos="800100" algn="l"/>
              </a:tabLst>
            </a:pP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Possibilidade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de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implementação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700"/>
              </a:lnSpc>
              <a:tabLst>
                <a:tab pos="279400" algn="l"/>
                <a:tab pos="393700" algn="l"/>
                <a:tab pos="800100" algn="l"/>
              </a:tabLst>
            </a:pPr>
            <a:r>
              <a:rPr lang="en-US" altLang="zh-CN" dirty="0" smtClean="0"/>
              <a:t>		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Protocolo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sem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conexão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400"/>
              </a:lnSpc>
              <a:tabLst>
                <a:tab pos="279400" algn="l"/>
                <a:tab pos="393700" algn="l"/>
                <a:tab pos="800100" algn="l"/>
              </a:tabLst>
            </a:pPr>
            <a:r>
              <a:rPr lang="en-US" altLang="zh-CN" dirty="0" smtClean="0"/>
              <a:t>			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Operações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idempotentes</a:t>
            </a:r>
            <a:r>
              <a:rPr lang="en-US" altLang="zh-CN" sz="24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;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700"/>
              </a:lnSpc>
              <a:tabLst>
                <a:tab pos="279400" algn="l"/>
                <a:tab pos="393700" algn="l"/>
                <a:tab pos="800100" algn="l"/>
              </a:tabLst>
            </a:pPr>
            <a:r>
              <a:rPr lang="en-US" altLang="zh-CN" dirty="0" smtClean="0"/>
              <a:t>		</a:t>
            </a:r>
            <a:r>
              <a:rPr lang="en-US" altLang="zh-CN" sz="2606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Protocolos</a:t>
            </a:r>
            <a:r>
              <a:rPr lang="en-US" altLang="zh-CN" sz="260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6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orientados</a:t>
            </a:r>
            <a:r>
              <a:rPr lang="en-US" altLang="zh-CN" sz="260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6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à</a:t>
            </a:r>
            <a:r>
              <a:rPr lang="en-US" altLang="zh-CN" sz="260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6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conexão;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596900" y="4953000"/>
            <a:ext cx="7099300" cy="1727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000"/>
              </a:lnSpc>
              <a:tabLst>
                <a:tab pos="3644900" algn="l"/>
              </a:tabLst>
            </a:pPr>
            <a:r>
              <a:rPr lang="en-US" altLang="zh-CN" sz="18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Idempotente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quer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dizer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que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múltiplas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requisições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ao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mesmo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recurso</a:t>
            </a:r>
          </a:p>
          <a:p>
            <a:pPr>
              <a:lnSpc>
                <a:spcPts val="2700"/>
              </a:lnSpc>
              <a:tabLst>
                <a:tab pos="3644900" algn="l"/>
              </a:tabLst>
            </a:pPr>
            <a:r>
              <a:rPr lang="en-US" altLang="zh-CN" sz="18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usando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mesmo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método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devem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ter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mesmo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resultado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que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teria</a:t>
            </a:r>
          </a:p>
          <a:p>
            <a:pPr>
              <a:lnSpc>
                <a:spcPts val="2700"/>
              </a:lnSpc>
              <a:tabLst>
                <a:tab pos="3644900" algn="l"/>
              </a:tabLst>
            </a:pPr>
            <a:r>
              <a:rPr lang="en-US" altLang="zh-CN" sz="18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uma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requisição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apenas.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200"/>
              </a:lnSpc>
              <a:tabLst>
                <a:tab pos="3644900" algn="l"/>
              </a:tabLst>
            </a:pPr>
            <a:r>
              <a:rPr lang="en-US" altLang="zh-CN" dirty="0" smtClean="0"/>
              <a:t>	</a:t>
            </a:r>
            <a:r>
              <a:rPr lang="en-US" altLang="zh-CN" sz="1403" b="1" dirty="0" smtClean="0">
                <a:solidFill>
                  <a:srgbClr val="FFFFFF"/>
                </a:solidFill>
                <a:latin typeface="Calibri" pitchFamily="18" charset="0"/>
                <a:cs typeface="Calibri" pitchFamily="18" charset="0"/>
              </a:rPr>
              <a:t>19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8000 h 6858000"/>
              <a:gd name="connsiteX1" fmla="*/ 9144000 w 9144000"/>
              <a:gd name="connsiteY1" fmla="*/ 6858000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8000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1087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546100" y="622300"/>
            <a:ext cx="7988300" cy="3263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300"/>
              </a:lnSpc>
              <a:tabLst>
                <a:tab pos="3073400" algn="l"/>
              </a:tabLst>
            </a:pPr>
            <a:r>
              <a:rPr lang="en-US" altLang="zh-CN" dirty="0" smtClean="0"/>
              <a:t>	</a:t>
            </a:r>
            <a:r>
              <a:rPr lang="en-US" altLang="zh-CN" sz="33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Referência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700"/>
              </a:lnSpc>
              <a:tabLst>
                <a:tab pos="3073400" algn="l"/>
              </a:tabLst>
            </a:pP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TANENBAUM,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Andrew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S.;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STEEN,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Maarten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Van.,</a:t>
            </a:r>
          </a:p>
          <a:p>
            <a:pPr>
              <a:lnSpc>
                <a:spcPts val="3300"/>
              </a:lnSpc>
              <a:tabLst>
                <a:tab pos="3073400" algn="l"/>
              </a:tabLst>
            </a:pPr>
            <a:r>
              <a:rPr lang="en-US" altLang="zh-CN" sz="27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Sistemas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Distribuídos: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Princípios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Paradigmas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.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São</a:t>
            </a:r>
          </a:p>
          <a:p>
            <a:pPr>
              <a:lnSpc>
                <a:spcPts val="3300"/>
              </a:lnSpc>
              <a:tabLst>
                <a:tab pos="3073400" algn="l"/>
              </a:tabLst>
            </a:pP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Paulo: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Pearson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Pretice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Hall,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2007.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2ed.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400"/>
              </a:lnSpc>
              <a:tabLst>
                <a:tab pos="3073400" algn="l"/>
              </a:tabLst>
            </a:pP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LIMA,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Rommel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Wladimir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de.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i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Arquiteturas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i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de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i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sistemas</a:t>
            </a:r>
          </a:p>
          <a:p>
            <a:pPr>
              <a:lnSpc>
                <a:spcPts val="3300"/>
              </a:lnSpc>
              <a:tabLst>
                <a:tab pos="3073400" algn="l"/>
              </a:tabLst>
            </a:pPr>
            <a:r>
              <a:rPr lang="en-US" altLang="zh-CN" sz="2795" i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distribuídos.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01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aug.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2013,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01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dec.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2103.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Notas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de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Aula.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4241800" y="6451600"/>
            <a:ext cx="177800" cy="177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/>
            </a:pPr>
            <a:r>
              <a:rPr lang="en-US" altLang="zh-CN" sz="1403" b="1" dirty="0" smtClean="0">
                <a:solidFill>
                  <a:srgbClr val="FFFFFF"/>
                </a:solidFill>
                <a:latin typeface="Calibri" pitchFamily="18" charset="0"/>
                <a:cs typeface="Calibri" pitchFamily="18" charset="0"/>
              </a:rPr>
              <a:t>21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8000 h 6858000"/>
              <a:gd name="connsiteX1" fmla="*/ 9144000 w 9144000"/>
              <a:gd name="connsiteY1" fmla="*/ 6858000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8000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1087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889000" y="660400"/>
            <a:ext cx="7556500" cy="3035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300"/>
              </a:lnSpc>
              <a:tabLst>
                <a:tab pos="2451100" algn="l"/>
              </a:tabLst>
            </a:pPr>
            <a:r>
              <a:rPr lang="en-US" altLang="zh-CN" dirty="0" smtClean="0"/>
              <a:t>	</a:t>
            </a:r>
            <a:r>
              <a:rPr lang="en-US" altLang="zh-CN" sz="33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Continuação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400"/>
              </a:lnSpc>
              <a:tabLst>
                <a:tab pos="2451100" algn="l"/>
              </a:tabLst>
            </a:pP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Sistemas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distribuídos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muitas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vezes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são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complexas</a:t>
            </a:r>
          </a:p>
          <a:p>
            <a:pPr>
              <a:lnSpc>
                <a:spcPts val="3300"/>
              </a:lnSpc>
              <a:tabLst>
                <a:tab pos="2451100" algn="l"/>
              </a:tabLst>
            </a:pP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peças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de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software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cujos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componentes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estão,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por</a:t>
            </a:r>
          </a:p>
          <a:p>
            <a:pPr>
              <a:lnSpc>
                <a:spcPts val="3300"/>
              </a:lnSpc>
              <a:tabLst>
                <a:tab pos="2451100" algn="l"/>
              </a:tabLst>
            </a:pP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definição,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espalhados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por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várias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máquinas.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000"/>
              </a:lnSpc>
              <a:tabLst>
                <a:tab pos="2451100" algn="l"/>
              </a:tabLst>
            </a:pP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Para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controlar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sua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complexidade,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é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crucial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que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esses</a:t>
            </a:r>
          </a:p>
          <a:p>
            <a:pPr>
              <a:lnSpc>
                <a:spcPts val="3300"/>
              </a:lnSpc>
              <a:tabLst>
                <a:tab pos="2451100" algn="l"/>
              </a:tabLst>
            </a:pP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sistemas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sejam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organizados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adequadamente.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4292600" y="6451600"/>
            <a:ext cx="88900" cy="177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/>
            </a:pPr>
            <a:r>
              <a:rPr lang="en-US" altLang="zh-CN" sz="1403" b="1" dirty="0" smtClean="0">
                <a:solidFill>
                  <a:srgbClr val="FFFFFF"/>
                </a:solidFill>
                <a:latin typeface="Calibri" pitchFamily="18" charset="0"/>
                <a:cs typeface="Calibri" pitchFamily="18" charset="0"/>
              </a:rPr>
              <a:t>3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8000 h 6858000"/>
              <a:gd name="connsiteX1" fmla="*/ 9144000 w 9144000"/>
              <a:gd name="connsiteY1" fmla="*/ 6858000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8000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1087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4292600" y="6451600"/>
            <a:ext cx="88900" cy="177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/>
            </a:pPr>
            <a:r>
              <a:rPr lang="en-US" altLang="zh-CN" sz="1403" b="1" dirty="0" smtClean="0">
                <a:solidFill>
                  <a:srgbClr val="FFFFFF"/>
                </a:solidFill>
                <a:latin typeface="Calibri" pitchFamily="18" charset="0"/>
                <a:cs typeface="Calibri" pitchFamily="18" charset="0"/>
              </a:rPr>
              <a:t>4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863600" y="711200"/>
            <a:ext cx="7886700" cy="4165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300"/>
              </a:lnSpc>
              <a:tabLst>
                <a:tab pos="25400" algn="l"/>
                <a:tab pos="419100" algn="l"/>
                <a:tab pos="2451100" algn="l"/>
              </a:tabLst>
            </a:pPr>
            <a:r>
              <a:rPr lang="en-US" altLang="zh-CN" dirty="0" smtClean="0"/>
              <a:t>			</a:t>
            </a:r>
            <a:r>
              <a:rPr lang="en-US" altLang="zh-CN" sz="33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Continuação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300"/>
              </a:lnSpc>
              <a:tabLst>
                <a:tab pos="25400" algn="l"/>
                <a:tab pos="419100" algn="l"/>
                <a:tab pos="2451100" algn="l"/>
              </a:tabLst>
            </a:pPr>
            <a:r>
              <a:rPr lang="en-US" altLang="zh-CN" dirty="0" smtClean="0"/>
              <a:t>	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arquitetura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de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um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sistema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distribuído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trata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em</a:t>
            </a:r>
          </a:p>
          <a:p>
            <a:pPr>
              <a:lnSpc>
                <a:spcPts val="3300"/>
              </a:lnSpc>
              <a:tabLst>
                <a:tab pos="25400" algn="l"/>
                <a:tab pos="419100" algn="l"/>
                <a:tab pos="2451100" algn="l"/>
              </a:tabLst>
            </a:pPr>
            <a:r>
              <a:rPr lang="en-US" altLang="zh-CN" dirty="0" smtClean="0"/>
              <a:t>	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grande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parte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dos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componentes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de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software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que</a:t>
            </a:r>
          </a:p>
          <a:p>
            <a:pPr>
              <a:lnSpc>
                <a:spcPts val="3300"/>
              </a:lnSpc>
              <a:tabLst>
                <a:tab pos="25400" algn="l"/>
                <a:tab pos="419100" algn="l"/>
                <a:tab pos="2451100" algn="l"/>
              </a:tabLst>
            </a:pPr>
            <a:r>
              <a:rPr lang="en-US" altLang="zh-CN" dirty="0" smtClean="0"/>
              <a:t>	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compõe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o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sistema;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700"/>
              </a:lnSpc>
              <a:tabLst>
                <a:tab pos="25400" algn="l"/>
                <a:tab pos="419100" algn="l"/>
                <a:tab pos="2451100" algn="l"/>
              </a:tabLst>
            </a:pPr>
            <a:r>
              <a:rPr lang="en-US" altLang="zh-CN" dirty="0" smtClean="0"/>
              <a:t>		</a:t>
            </a:r>
            <a:r>
              <a:rPr lang="en-US" altLang="zh-CN" sz="2606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Essa</a:t>
            </a:r>
            <a:r>
              <a:rPr lang="en-US" altLang="zh-CN" sz="260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6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arquitetura</a:t>
            </a:r>
            <a:r>
              <a:rPr lang="en-US" altLang="zh-CN" sz="260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6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de</a:t>
            </a:r>
            <a:r>
              <a:rPr lang="en-US" altLang="zh-CN" sz="260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6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software</a:t>
            </a:r>
            <a:r>
              <a:rPr lang="en-US" altLang="zh-CN" sz="260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6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nos</a:t>
            </a:r>
            <a:r>
              <a:rPr lang="en-US" altLang="zh-CN" sz="260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6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diz</a:t>
            </a:r>
            <a:r>
              <a:rPr lang="en-US" altLang="zh-CN" sz="260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6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como</a:t>
            </a:r>
            <a:r>
              <a:rPr lang="en-US" altLang="zh-CN" sz="260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6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os</a:t>
            </a:r>
            <a:r>
              <a:rPr lang="en-US" altLang="zh-CN" sz="260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6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vários</a:t>
            </a:r>
          </a:p>
          <a:p>
            <a:pPr>
              <a:lnSpc>
                <a:spcPts val="3100"/>
              </a:lnSpc>
              <a:tabLst>
                <a:tab pos="25400" algn="l"/>
                <a:tab pos="419100" algn="l"/>
                <a:tab pos="2451100" algn="l"/>
              </a:tabLst>
            </a:pPr>
            <a:r>
              <a:rPr lang="en-US" altLang="zh-CN" dirty="0" smtClean="0"/>
              <a:t>		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componentes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de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software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são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organizados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como</a:t>
            </a:r>
          </a:p>
          <a:p>
            <a:pPr>
              <a:lnSpc>
                <a:spcPts val="3100"/>
              </a:lnSpc>
              <a:tabLst>
                <a:tab pos="25400" algn="l"/>
                <a:tab pos="419100" algn="l"/>
                <a:tab pos="2451100" algn="l"/>
              </a:tabLst>
            </a:pPr>
            <a:r>
              <a:rPr lang="en-US" altLang="zh-CN" dirty="0" smtClean="0"/>
              <a:t>		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devem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interagir;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300"/>
              </a:lnSpc>
              <a:tabLst>
                <a:tab pos="25400" algn="l"/>
                <a:tab pos="419100" algn="l"/>
                <a:tab pos="2451100" algn="l"/>
              </a:tabLst>
            </a:pPr>
            <a:r>
              <a:rPr lang="en-US" altLang="zh-CN" sz="2798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O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conjunto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disso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é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denominado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Estilo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Arquitetônico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8000 h 6858000"/>
              <a:gd name="connsiteX1" fmla="*/ 9144000 w 9144000"/>
              <a:gd name="connsiteY1" fmla="*/ 6858000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8000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1087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889000" y="647700"/>
            <a:ext cx="7391400" cy="3975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300"/>
              </a:lnSpc>
              <a:tabLst>
                <a:tab pos="393700" algn="l"/>
                <a:tab pos="469900" algn="l"/>
                <a:tab pos="1727200" algn="l"/>
              </a:tabLst>
            </a:pPr>
            <a:r>
              <a:rPr lang="en-US" altLang="zh-CN" dirty="0" smtClean="0"/>
              <a:t>			</a:t>
            </a:r>
            <a:r>
              <a:rPr lang="en-US" altLang="zh-CN" sz="33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Estilos</a:t>
            </a:r>
            <a:r>
              <a:rPr lang="en-US" altLang="zh-CN" sz="33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3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Arquitetônicos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700"/>
              </a:lnSpc>
              <a:tabLst>
                <a:tab pos="393700" algn="l"/>
                <a:tab pos="469900" algn="l"/>
                <a:tab pos="1727200" algn="l"/>
              </a:tabLst>
            </a:pP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Um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estilo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arquitetônico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é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formulado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em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termos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de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700"/>
              </a:lnSpc>
              <a:tabLst>
                <a:tab pos="393700" algn="l"/>
                <a:tab pos="469900" algn="l"/>
                <a:tab pos="1727200" algn="l"/>
              </a:tabLst>
            </a:pPr>
            <a:r>
              <a:rPr lang="en-US" altLang="zh-CN" dirty="0" smtClean="0"/>
              <a:t>		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Componentes,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700"/>
              </a:lnSpc>
              <a:tabLst>
                <a:tab pos="393700" algn="l"/>
                <a:tab pos="469900" algn="l"/>
                <a:tab pos="1727200" algn="l"/>
              </a:tabLst>
            </a:pPr>
            <a:r>
              <a:rPr lang="en-US" altLang="zh-CN" dirty="0" smtClean="0"/>
              <a:t>	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O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modo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como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esses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componentes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estão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conectados</a:t>
            </a:r>
          </a:p>
          <a:p>
            <a:pPr>
              <a:lnSpc>
                <a:spcPts val="3100"/>
              </a:lnSpc>
              <a:tabLst>
                <a:tab pos="393700" algn="l"/>
                <a:tab pos="469900" algn="l"/>
                <a:tab pos="1727200" algn="l"/>
              </a:tabLst>
            </a:pPr>
            <a:r>
              <a:rPr lang="en-US" altLang="zh-CN" dirty="0" smtClean="0"/>
              <a:t>	</a:t>
            </a:r>
            <a:r>
              <a:rPr lang="en-US" altLang="zh-CN" sz="2606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uns</a:t>
            </a:r>
            <a:r>
              <a:rPr lang="en-US" altLang="zh-CN" sz="260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6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aos</a:t>
            </a:r>
            <a:r>
              <a:rPr lang="en-US" altLang="zh-CN" sz="260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6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outros;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700"/>
              </a:lnSpc>
              <a:tabLst>
                <a:tab pos="393700" algn="l"/>
                <a:tab pos="469900" algn="l"/>
                <a:tab pos="1727200" algn="l"/>
              </a:tabLst>
            </a:pPr>
            <a:r>
              <a:rPr lang="en-US" altLang="zh-CN" dirty="0" smtClean="0"/>
              <a:t>	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Dos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dados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trocados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entre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componentes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e;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700"/>
              </a:lnSpc>
              <a:tabLst>
                <a:tab pos="393700" algn="l"/>
                <a:tab pos="469900" algn="l"/>
                <a:tab pos="1727200" algn="l"/>
              </a:tabLst>
            </a:pPr>
            <a:r>
              <a:rPr lang="en-US" altLang="zh-CN" dirty="0" smtClean="0"/>
              <a:t>	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Da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maneira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como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esses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elementos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são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configurados</a:t>
            </a:r>
          </a:p>
          <a:p>
            <a:pPr>
              <a:lnSpc>
                <a:spcPts val="3100"/>
              </a:lnSpc>
              <a:tabLst>
                <a:tab pos="393700" algn="l"/>
                <a:tab pos="469900" algn="l"/>
                <a:tab pos="1727200" algn="l"/>
              </a:tabLst>
            </a:pPr>
            <a:r>
              <a:rPr lang="en-US" altLang="zh-CN" dirty="0" smtClean="0"/>
              <a:t>	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em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conjunto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para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formar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um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sistema.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4292600" y="6451600"/>
            <a:ext cx="88900" cy="177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/>
            </a:pPr>
            <a:r>
              <a:rPr lang="en-US" altLang="zh-CN" sz="1403" b="1" dirty="0" smtClean="0">
                <a:solidFill>
                  <a:srgbClr val="FFFFFF"/>
                </a:solidFill>
                <a:latin typeface="Calibri" pitchFamily="18" charset="0"/>
                <a:cs typeface="Calibri" pitchFamily="18" charset="0"/>
              </a:rPr>
              <a:t>5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8000 h 6858000"/>
              <a:gd name="connsiteX1" fmla="*/ 9144000 w 9144000"/>
              <a:gd name="connsiteY1" fmla="*/ 6858000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8000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1087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889000" y="647700"/>
            <a:ext cx="7569200" cy="3937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300"/>
              </a:lnSpc>
              <a:tabLst>
                <a:tab pos="393700" algn="l"/>
                <a:tab pos="1727200" algn="l"/>
              </a:tabLst>
            </a:pPr>
            <a:r>
              <a:rPr lang="en-US" altLang="zh-CN" dirty="0" smtClean="0"/>
              <a:t>		</a:t>
            </a:r>
            <a:r>
              <a:rPr lang="en-US" altLang="zh-CN" sz="33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Estilos</a:t>
            </a:r>
            <a:r>
              <a:rPr lang="en-US" altLang="zh-CN" sz="33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3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Arquitetônicos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700"/>
              </a:lnSpc>
              <a:tabLst>
                <a:tab pos="393700" algn="l"/>
                <a:tab pos="1727200" algn="l"/>
              </a:tabLst>
            </a:pP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Componente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700"/>
              </a:lnSpc>
              <a:tabLst>
                <a:tab pos="393700" algn="l"/>
                <a:tab pos="1727200" algn="l"/>
              </a:tabLst>
            </a:pPr>
            <a:r>
              <a:rPr lang="en-US" altLang="zh-CN" dirty="0" smtClean="0"/>
              <a:t>	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é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uma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unidade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modular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com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interfaces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requeridas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de</a:t>
            </a:r>
          </a:p>
          <a:p>
            <a:pPr>
              <a:lnSpc>
                <a:spcPts val="3100"/>
              </a:lnSpc>
              <a:tabLst>
                <a:tab pos="393700" algn="l"/>
                <a:tab pos="1727200" algn="l"/>
              </a:tabLst>
            </a:pPr>
            <a:r>
              <a:rPr lang="en-US" altLang="zh-CN" dirty="0" smtClean="0"/>
              <a:t>	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forma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bem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definidas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que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pode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ser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substituível</a:t>
            </a:r>
          </a:p>
          <a:p>
            <a:pPr>
              <a:lnSpc>
                <a:spcPts val="3100"/>
              </a:lnSpc>
              <a:tabLst>
                <a:tab pos="393700" algn="l"/>
                <a:tab pos="1727200" algn="l"/>
              </a:tabLst>
            </a:pPr>
            <a:r>
              <a:rPr lang="en-US" altLang="zh-CN" dirty="0" smtClean="0"/>
              <a:t>	</a:t>
            </a:r>
            <a:r>
              <a:rPr lang="en-US" altLang="zh-CN" sz="2606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dentro</a:t>
            </a:r>
            <a:r>
              <a:rPr lang="en-US" altLang="zh-CN" sz="260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6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de</a:t>
            </a:r>
            <a:r>
              <a:rPr lang="en-US" altLang="zh-CN" sz="260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6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seu</a:t>
            </a:r>
            <a:r>
              <a:rPr lang="en-US" altLang="zh-CN" sz="260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6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ambiente;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000"/>
              </a:lnSpc>
              <a:tabLst>
                <a:tab pos="393700" algn="l"/>
                <a:tab pos="1727200" algn="l"/>
              </a:tabLst>
            </a:pPr>
            <a:r>
              <a:rPr lang="en-US" altLang="zh-CN" sz="2795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Conector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700"/>
              </a:lnSpc>
              <a:tabLst>
                <a:tab pos="393700" algn="l"/>
                <a:tab pos="1727200" algn="l"/>
              </a:tabLst>
            </a:pPr>
            <a:r>
              <a:rPr lang="en-US" altLang="zh-CN" dirty="0" smtClean="0"/>
              <a:t>	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é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um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mecanismo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que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serve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de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mediador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da</a:t>
            </a:r>
          </a:p>
          <a:p>
            <a:pPr>
              <a:lnSpc>
                <a:spcPts val="3100"/>
              </a:lnSpc>
              <a:tabLst>
                <a:tab pos="393700" algn="l"/>
                <a:tab pos="1727200" algn="l"/>
              </a:tabLst>
            </a:pPr>
            <a:r>
              <a:rPr lang="en-US" altLang="zh-CN" dirty="0" smtClean="0"/>
              <a:t>	</a:t>
            </a:r>
            <a:r>
              <a:rPr lang="en-US" altLang="zh-CN" sz="2606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comunicação</a:t>
            </a:r>
            <a:r>
              <a:rPr lang="en-US" altLang="zh-CN" sz="260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6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ou</a:t>
            </a:r>
            <a:r>
              <a:rPr lang="en-US" altLang="zh-CN" sz="260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6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da</a:t>
            </a:r>
            <a:r>
              <a:rPr lang="en-US" altLang="zh-CN" sz="260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6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cooperação</a:t>
            </a:r>
            <a:r>
              <a:rPr lang="en-US" altLang="zh-CN" sz="260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6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entre</a:t>
            </a:r>
            <a:r>
              <a:rPr lang="en-US" altLang="zh-CN" sz="260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6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componentes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4292600" y="6451600"/>
            <a:ext cx="88900" cy="177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/>
            </a:pPr>
            <a:r>
              <a:rPr lang="en-US" altLang="zh-CN" sz="1403" b="1" dirty="0" smtClean="0">
                <a:solidFill>
                  <a:srgbClr val="FFFFFF"/>
                </a:solidFill>
                <a:latin typeface="Calibri" pitchFamily="18" charset="0"/>
                <a:cs typeface="Calibri" pitchFamily="18" charset="0"/>
              </a:rPr>
              <a:t>6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8000 h 6858000"/>
              <a:gd name="connsiteX1" fmla="*/ 9144000 w 9144000"/>
              <a:gd name="connsiteY1" fmla="*/ 6858000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8000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1087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616200" y="520700"/>
            <a:ext cx="3873500" cy="419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300"/>
              </a:lnSpc>
              <a:tabLst/>
            </a:pPr>
            <a:r>
              <a:rPr lang="en-US" altLang="zh-CN" sz="33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Estilos</a:t>
            </a:r>
            <a:r>
              <a:rPr lang="en-US" altLang="zh-CN" sz="33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3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Arquitetônicos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889000" y="1460500"/>
            <a:ext cx="4432300" cy="342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700"/>
              </a:lnSpc>
              <a:tabLst/>
            </a:pP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Principais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Estilos</a:t>
            </a:r>
            <a:r>
              <a:rPr lang="en-US" altLang="zh-CN" sz="279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8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Arquitetônico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1282700" y="1955800"/>
            <a:ext cx="3505200" cy="330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600"/>
              </a:lnSpc>
              <a:tabLst/>
            </a:pP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Arquiteturas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em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camadas;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1282700" y="2463800"/>
            <a:ext cx="4521200" cy="1270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600"/>
              </a:lnSpc>
              <a:tabLst/>
            </a:pP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Arquiteturas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baseada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em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objetos;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700"/>
              </a:lnSpc>
              <a:tabLst/>
            </a:pPr>
            <a:r>
              <a:rPr lang="en-US" altLang="zh-CN" sz="2606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Arquitetura</a:t>
            </a:r>
            <a:r>
              <a:rPr lang="en-US" altLang="zh-CN" sz="260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6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centrada</a:t>
            </a:r>
            <a:r>
              <a:rPr lang="en-US" altLang="zh-CN" sz="260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6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em</a:t>
            </a:r>
            <a:r>
              <a:rPr lang="en-US" altLang="zh-CN" sz="260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6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dados;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700"/>
              </a:lnSpc>
              <a:tabLst/>
            </a:pP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Arquitetura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baseada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em</a:t>
            </a:r>
            <a:r>
              <a:rPr lang="en-US" altLang="zh-CN" sz="26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4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eventos.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8000 h 6858000"/>
              <a:gd name="connsiteX1" fmla="*/ 9144000 w 9144000"/>
              <a:gd name="connsiteY1" fmla="*/ 6858000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8000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676400"/>
          </a:xfrm>
          <a:prstGeom prst="rect">
            <a:avLst/>
          </a:prstGeom>
          <a:noFill/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97100" y="1689100"/>
            <a:ext cx="4191000" cy="37211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536700" y="520700"/>
            <a:ext cx="6057900" cy="419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300"/>
              </a:lnSpc>
              <a:tabLst/>
            </a:pPr>
            <a:r>
              <a:rPr lang="en-US" altLang="zh-CN" sz="33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Arquitetura</a:t>
            </a:r>
            <a:r>
              <a:rPr lang="en-US" altLang="zh-CN" sz="33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3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Baseada</a:t>
            </a:r>
            <a:r>
              <a:rPr lang="en-US" altLang="zh-CN" sz="33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3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em</a:t>
            </a:r>
            <a:r>
              <a:rPr lang="en-US" altLang="zh-CN" sz="33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3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Camadas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4292600" y="6451600"/>
            <a:ext cx="88900" cy="177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/>
            </a:pPr>
            <a:r>
              <a:rPr lang="en-US" altLang="zh-CN" sz="1403" b="1" dirty="0" smtClean="0">
                <a:solidFill>
                  <a:srgbClr val="FFFFFF"/>
                </a:solidFill>
                <a:latin typeface="Calibri" pitchFamily="18" charset="0"/>
                <a:cs typeface="Calibri" pitchFamily="18" charset="0"/>
              </a:rPr>
              <a:t>8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8000 h 6858000"/>
              <a:gd name="connsiteX1" fmla="*/ 9144000 w 9144000"/>
              <a:gd name="connsiteY1" fmla="*/ 6858000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8000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1087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536700" y="520700"/>
            <a:ext cx="6057900" cy="419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300"/>
              </a:lnSpc>
              <a:tabLst/>
            </a:pPr>
            <a:r>
              <a:rPr lang="en-US" altLang="zh-CN" sz="33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Arquitetura</a:t>
            </a:r>
            <a:r>
              <a:rPr lang="en-US" altLang="zh-CN" sz="33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3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Baseada</a:t>
            </a:r>
            <a:r>
              <a:rPr lang="en-US" altLang="zh-CN" sz="33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3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em</a:t>
            </a:r>
            <a:r>
              <a:rPr lang="en-US" altLang="zh-CN" sz="33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3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Camadas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4292600" y="6451600"/>
            <a:ext cx="88900" cy="177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/>
            </a:pPr>
            <a:r>
              <a:rPr lang="en-US" altLang="zh-CN" sz="1403" b="1" dirty="0" smtClean="0">
                <a:solidFill>
                  <a:srgbClr val="FFFFFF"/>
                </a:solidFill>
                <a:latin typeface="Calibri" pitchFamily="18" charset="0"/>
                <a:cs typeface="Calibri" pitchFamily="18" charset="0"/>
              </a:rPr>
              <a:t>9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8000 h 6858000"/>
              <a:gd name="connsiteX1" fmla="*/ 9144000 w 9144000"/>
              <a:gd name="connsiteY1" fmla="*/ 6858000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8000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676400"/>
          </a:xfrm>
          <a:prstGeom prst="rect">
            <a:avLst/>
          </a:prstGeom>
          <a:noFill/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97000" y="1930400"/>
            <a:ext cx="6565900" cy="35306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536700" y="520700"/>
            <a:ext cx="6057900" cy="419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300"/>
              </a:lnSpc>
              <a:tabLst/>
            </a:pPr>
            <a:r>
              <a:rPr lang="en-US" altLang="zh-CN" sz="33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Arquitetura</a:t>
            </a:r>
            <a:r>
              <a:rPr lang="en-US" altLang="zh-CN" sz="33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3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Baseada</a:t>
            </a:r>
            <a:r>
              <a:rPr lang="en-US" altLang="zh-CN" sz="33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3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em</a:t>
            </a:r>
            <a:r>
              <a:rPr lang="en-US" altLang="zh-CN" sz="33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395" b="1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Camadas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4241800" y="6451600"/>
            <a:ext cx="177800" cy="177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/>
            </a:pPr>
            <a:r>
              <a:rPr lang="en-US" altLang="zh-CN" sz="1403" b="1" dirty="0" smtClean="0">
                <a:solidFill>
                  <a:srgbClr val="FFFFFF"/>
                </a:solidFill>
                <a:latin typeface="Calibri" pitchFamily="18" charset="0"/>
                <a:cs typeface="Calibri" pitchFamily="18" charset="0"/>
              </a:rPr>
              <a:t>10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160</Words>
  <Application>Microsoft Office PowerPoint</Application>
  <PresentationFormat>Apresentação na tela (4:3)</PresentationFormat>
  <Paragraphs>188</Paragraphs>
  <Slides>18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18</vt:i4>
      </vt:variant>
    </vt:vector>
  </HeadingPairs>
  <TitlesOfParts>
    <vt:vector size="19" baseType="lpstr">
      <vt:lpstr>Office Theme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1ЯɄ7ЯΘd Θ1פЯƎƧ</cp:lastModifiedBy>
  <cp:revision>4</cp:revision>
  <dcterms:created xsi:type="dcterms:W3CDTF">2006-08-16T00:00:00Z</dcterms:created>
  <dcterms:modified xsi:type="dcterms:W3CDTF">2018-02-22T12:25:25Z</dcterms:modified>
</cp:coreProperties>
</file>