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0" r:id="rId1"/>
  </p:sldMasterIdLst>
  <p:notesMasterIdLst>
    <p:notesMasterId r:id="rId21"/>
  </p:notesMasterIdLst>
  <p:sldIdLst>
    <p:sldId id="273" r:id="rId2"/>
    <p:sldId id="274" r:id="rId3"/>
    <p:sldId id="275" r:id="rId4"/>
    <p:sldId id="276" r:id="rId5"/>
    <p:sldId id="277" r:id="rId6"/>
    <p:sldId id="278" r:id="rId7"/>
    <p:sldId id="279" r:id="rId8"/>
    <p:sldId id="280" r:id="rId9"/>
    <p:sldId id="281" r:id="rId10"/>
    <p:sldId id="282" r:id="rId11"/>
    <p:sldId id="283" r:id="rId12"/>
    <p:sldId id="284" r:id="rId13"/>
    <p:sldId id="285" r:id="rId14"/>
    <p:sldId id="286" r:id="rId15"/>
    <p:sldId id="287" r:id="rId16"/>
    <p:sldId id="288" r:id="rId17"/>
    <p:sldId id="289" r:id="rId18"/>
    <p:sldId id="290" r:id="rId19"/>
    <p:sldId id="291" r:id="rId20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9C7853C-536D-4A76-A0AE-DD22124D55A5}" styleName="Estilo com Tema 1 - Ênfase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45" autoAdjust="0"/>
    <p:restoredTop sz="93238" autoAdjust="0"/>
  </p:normalViewPr>
  <p:slideViewPr>
    <p:cSldViewPr>
      <p:cViewPr varScale="1">
        <p:scale>
          <a:sx n="67" d="100"/>
          <a:sy n="67" d="100"/>
        </p:scale>
        <p:origin x="612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960C47-34C9-4E69-9305-F0C6B8CCE5A6}" type="datetimeFigureOut">
              <a:rPr lang="pt-BR" smtClean="0"/>
              <a:t>11/04/2017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24A145-2C24-4BAC-8B91-5D847BC431F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538040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C177741-151E-4F38-B924-5CED7D7C0DC9}" type="datetimeFigureOut">
              <a:rPr lang="pt-BR" smtClean="0"/>
              <a:pPr>
                <a:defRPr/>
              </a:pPr>
              <a:t>11/04/2017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1F67F49-C37F-47B9-865E-8B56218B3873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589C9C3-32EF-4F32-8801-68CCD32B18C3}" type="datetimeFigureOut">
              <a:rPr lang="pt-BR" smtClean="0"/>
              <a:pPr>
                <a:defRPr/>
              </a:pPr>
              <a:t>11/04/2017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A3D6A90-2B8C-41FF-84DF-0692AC721FAD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73425CA-8D8C-4EFD-A8A1-D116A47715F1}" type="datetimeFigureOut">
              <a:rPr lang="pt-BR" smtClean="0"/>
              <a:pPr>
                <a:defRPr/>
              </a:pPr>
              <a:t>11/04/2017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70B3BE5-2A7B-4E32-9E73-528F3F73B91E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9ED45E5-8D88-4513-A836-DE4A1BBC5CF5}" type="datetimeFigureOut">
              <a:rPr lang="pt-BR" smtClean="0"/>
              <a:pPr>
                <a:defRPr/>
              </a:pPr>
              <a:t>11/04/2017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8C206CA-5A94-4E72-84D3-DA2920E8FBE5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82372D6-3817-4FCB-8CCD-6FE9CAD5C9FD}" type="datetimeFigureOut">
              <a:rPr lang="pt-BR" smtClean="0"/>
              <a:pPr>
                <a:defRPr/>
              </a:pPr>
              <a:t>11/04/2017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4F11B1-42F4-4EEB-BD66-36869627E767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263ED3A-A941-4966-B5BC-39F3A05B7AAF}" type="datetimeFigureOut">
              <a:rPr lang="pt-BR" smtClean="0"/>
              <a:pPr>
                <a:defRPr/>
              </a:pPr>
              <a:t>11/04/2017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7768B9B-4E01-4C34-86CB-A71E6B4997AD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A14E353-DBBB-4CAB-86C5-076A3529334A}" type="datetimeFigureOut">
              <a:rPr lang="pt-BR" smtClean="0"/>
              <a:pPr>
                <a:defRPr/>
              </a:pPr>
              <a:t>11/04/2017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34F35C9-24C2-48BE-A60D-407EE5D86CEF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C7894EF-AF55-4D37-80FD-0A2C4068B6A7}" type="datetimeFigureOut">
              <a:rPr lang="pt-BR" smtClean="0"/>
              <a:pPr>
                <a:defRPr/>
              </a:pPr>
              <a:t>11/04/2017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C58B9CE-2010-4A6C-B110-64D9AAC58034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545D8F7-0E58-4CA3-8459-91C0774BFD31}" type="datetimeFigureOut">
              <a:rPr lang="pt-BR" smtClean="0"/>
              <a:pPr>
                <a:defRPr/>
              </a:pPr>
              <a:t>11/04/2017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D5E5E3-DECB-44C3-BDEB-318C4D5125CE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9E8EC87-FCA6-4635-B583-1DE335F6AB25}" type="datetimeFigureOut">
              <a:rPr lang="pt-BR" smtClean="0"/>
              <a:pPr>
                <a:defRPr/>
              </a:pPr>
              <a:t>11/04/2017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2E0C7BF-A573-4204-898D-08DE8E62AF31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7117333-0C52-4D3F-B17E-DA8ADE83C697}" type="datetimeFigureOut">
              <a:rPr lang="pt-BR" smtClean="0"/>
              <a:pPr>
                <a:defRPr/>
              </a:pPr>
              <a:t>11/04/2017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043321B-1989-4E25-8412-90E610EAF9C5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B9242A61-F46A-4E47-903B-6FEF08664904}" type="datetimeFigureOut">
              <a:rPr lang="pt-BR" smtClean="0"/>
              <a:pPr>
                <a:defRPr/>
              </a:pPr>
              <a:t>11/04/2017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3AE30407-8EB0-4CEE-A535-B527DB316E95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1" r:id="rId1"/>
    <p:sldLayoutId id="2147483712" r:id="rId2"/>
    <p:sldLayoutId id="2147483713" r:id="rId3"/>
    <p:sldLayoutId id="2147483714" r:id="rId4"/>
    <p:sldLayoutId id="2147483715" r:id="rId5"/>
    <p:sldLayoutId id="2147483716" r:id="rId6"/>
    <p:sldLayoutId id="2147483717" r:id="rId7"/>
    <p:sldLayoutId id="2147483718" r:id="rId8"/>
    <p:sldLayoutId id="2147483719" r:id="rId9"/>
    <p:sldLayoutId id="2147483720" r:id="rId10"/>
    <p:sldLayoutId id="214748372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323529" y="2420888"/>
            <a:ext cx="8496944" cy="3705275"/>
          </a:xfrm>
        </p:spPr>
        <p:txBody>
          <a:bodyPr>
            <a:normAutofit/>
          </a:bodyPr>
          <a:lstStyle/>
          <a:p>
            <a:r>
              <a:rPr lang="pt-BR" dirty="0"/>
              <a:t>O componente </a:t>
            </a:r>
            <a:r>
              <a:rPr lang="pt-BR" dirty="0" err="1"/>
              <a:t>ListBox</a:t>
            </a:r>
            <a:r>
              <a:rPr lang="pt-BR" dirty="0"/>
              <a:t> permite que os usuários selecionem um ou mais itens de uma lista preferida. </a:t>
            </a:r>
          </a:p>
          <a:p>
            <a:r>
              <a:rPr lang="pt-BR" dirty="0"/>
              <a:t>Use o componente </a:t>
            </a:r>
            <a:r>
              <a:rPr lang="pt-BR" dirty="0" err="1"/>
              <a:t>ListBox</a:t>
            </a:r>
            <a:r>
              <a:rPr lang="pt-BR" dirty="0"/>
              <a:t> para criar um controle de lista que permite única ou múltipla seleção de itens.</a:t>
            </a:r>
          </a:p>
          <a:p>
            <a:r>
              <a:rPr lang="pt-BR" dirty="0"/>
              <a:t>Use a propriedade </a:t>
            </a:r>
            <a:r>
              <a:rPr lang="pt-BR" dirty="0" err="1"/>
              <a:t>Size</a:t>
            </a:r>
            <a:r>
              <a:rPr lang="pt-BR" dirty="0"/>
              <a:t> para especificar a altura e largura do controle.</a:t>
            </a:r>
          </a:p>
          <a:p>
            <a:r>
              <a:rPr lang="pt-BR" dirty="0"/>
              <a:t>Para habilitar a seleção de múltiplos itens, fixe a propriedade </a:t>
            </a:r>
            <a:r>
              <a:rPr lang="pt-BR" dirty="0" err="1"/>
              <a:t>SelectionMode</a:t>
            </a:r>
            <a:r>
              <a:rPr lang="pt-BR" dirty="0"/>
              <a:t> para </a:t>
            </a:r>
            <a:r>
              <a:rPr lang="pt-BR" dirty="0" err="1"/>
              <a:t>Multiple</a:t>
            </a:r>
            <a:r>
              <a:rPr lang="pt-BR" dirty="0"/>
              <a:t>.</a:t>
            </a:r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/>
              <a:t>ListBox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7206062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251520" y="1916832"/>
            <a:ext cx="5112567" cy="3450696"/>
          </a:xfrm>
        </p:spPr>
        <p:txBody>
          <a:bodyPr/>
          <a:lstStyle/>
          <a:p>
            <a:r>
              <a:rPr lang="pt-BR" dirty="0"/>
              <a:t>O preenchimento da lista ocorre de maneira idêntico ao da </a:t>
            </a:r>
            <a:r>
              <a:rPr lang="pt-BR" dirty="0" err="1"/>
              <a:t>ListBox</a:t>
            </a:r>
            <a:endParaRPr lang="pt-BR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/>
              <a:t>CheckBox</a:t>
            </a:r>
            <a:endParaRPr lang="pt-BR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28" t="17164" r="28778" b="26307"/>
          <a:stretch/>
        </p:blipFill>
        <p:spPr bwMode="auto">
          <a:xfrm>
            <a:off x="131994" y="2722728"/>
            <a:ext cx="8911987" cy="41352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615335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251520" y="2675467"/>
            <a:ext cx="8784975" cy="3450696"/>
          </a:xfrm>
        </p:spPr>
        <p:txBody>
          <a:bodyPr>
            <a:normAutofit lnSpcReduction="10000"/>
          </a:bodyPr>
          <a:lstStyle/>
          <a:p>
            <a:r>
              <a:rPr lang="pt-BR" dirty="0"/>
              <a:t>Podemos acionar o método </a:t>
            </a:r>
            <a:r>
              <a:rPr lang="pt-BR" dirty="0" err="1"/>
              <a:t>SelectedIndexChange</a:t>
            </a:r>
            <a:r>
              <a:rPr lang="pt-BR" dirty="0"/>
              <a:t> da </a:t>
            </a:r>
            <a:r>
              <a:rPr lang="pt-BR" dirty="0" err="1"/>
              <a:t>ComboBox</a:t>
            </a:r>
            <a:r>
              <a:rPr lang="pt-BR" dirty="0"/>
              <a:t>, por exemplo, para mostrar qual item está selecionado em uma </a:t>
            </a:r>
            <a:r>
              <a:rPr lang="pt-BR" dirty="0" err="1"/>
              <a:t>Label</a:t>
            </a:r>
            <a:r>
              <a:rPr lang="pt-BR" dirty="0"/>
              <a:t>.</a:t>
            </a:r>
          </a:p>
          <a:p>
            <a:endParaRPr lang="pt-BR" dirty="0"/>
          </a:p>
          <a:p>
            <a:pPr marL="0" indent="0">
              <a:buNone/>
            </a:pPr>
            <a:r>
              <a:rPr lang="en-US" dirty="0">
                <a:latin typeface="Consolas"/>
              </a:rPr>
              <a:t> 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private</a:t>
            </a:r>
            <a:r>
              <a:rPr lang="en-US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void</a:t>
            </a:r>
            <a:r>
              <a:rPr lang="en-US" dirty="0">
                <a:solidFill>
                  <a:prstClr val="black"/>
                </a:solidFill>
                <a:latin typeface="Consolas"/>
              </a:rPr>
              <a:t> comboBox1_SelectedIndexChanged(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object</a:t>
            </a:r>
            <a:r>
              <a:rPr lang="en-US" dirty="0">
                <a:solidFill>
                  <a:prstClr val="black"/>
                </a:solidFill>
                <a:latin typeface="Consolas"/>
              </a:rPr>
              <a:t> sender, </a:t>
            </a:r>
            <a:r>
              <a:rPr lang="en-US" dirty="0" err="1">
                <a:solidFill>
                  <a:srgbClr val="2B91AF"/>
                </a:solidFill>
                <a:latin typeface="Consolas"/>
              </a:rPr>
              <a:t>EventArgs</a:t>
            </a:r>
            <a:r>
              <a:rPr lang="en-US" dirty="0">
                <a:solidFill>
                  <a:prstClr val="black"/>
                </a:solidFill>
                <a:latin typeface="Consolas"/>
              </a:rPr>
              <a:t> e)</a:t>
            </a:r>
          </a:p>
          <a:p>
            <a:pPr marL="0" indent="0">
              <a:buNone/>
            </a:pPr>
            <a:r>
              <a:rPr lang="pt-BR" dirty="0">
                <a:solidFill>
                  <a:prstClr val="black"/>
                </a:solidFill>
                <a:latin typeface="Consolas"/>
              </a:rPr>
              <a:t>        {</a:t>
            </a:r>
          </a:p>
          <a:p>
            <a:pPr marL="0" indent="0">
              <a:buNone/>
            </a:pPr>
            <a:r>
              <a:rPr lang="pt-BR" dirty="0">
                <a:solidFill>
                  <a:prstClr val="black"/>
                </a:solidFill>
                <a:latin typeface="Consolas"/>
              </a:rPr>
              <a:t>            label1.Text = comboBox1.Text;</a:t>
            </a:r>
          </a:p>
          <a:p>
            <a:pPr marL="0" indent="0">
              <a:buNone/>
            </a:pPr>
            <a:r>
              <a:rPr lang="pt-BR" dirty="0">
                <a:solidFill>
                  <a:prstClr val="black"/>
                </a:solidFill>
                <a:latin typeface="Consolas"/>
              </a:rPr>
              <a:t>        }</a:t>
            </a:r>
          </a:p>
          <a:p>
            <a:endParaRPr lang="pt-BR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/>
              <a:t>CheckBox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652454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A propriedade </a:t>
            </a:r>
            <a:r>
              <a:rPr lang="pt-BR" dirty="0" err="1"/>
              <a:t>Sorted</a:t>
            </a:r>
            <a:r>
              <a:rPr lang="pt-BR" dirty="0"/>
              <a:t> (</a:t>
            </a:r>
            <a:r>
              <a:rPr lang="pt-BR" dirty="0" err="1"/>
              <a:t>true</a:t>
            </a:r>
            <a:r>
              <a:rPr lang="pt-BR" dirty="0"/>
              <a:t>) ordena a listam de forma alfabética crescente automaticamente.</a:t>
            </a:r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/>
              <a:t>CheckBox</a:t>
            </a:r>
            <a:endParaRPr lang="pt-BR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1880" y="3645024"/>
            <a:ext cx="4733925" cy="2886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280315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O objeto </a:t>
            </a:r>
            <a:r>
              <a:rPr lang="pt-BR" dirty="0" err="1"/>
              <a:t>Checkbox</a:t>
            </a:r>
            <a:r>
              <a:rPr lang="pt-BR" dirty="0"/>
              <a:t> possibilita escolhas múltiplas dentro de um formulário, com opções fixas.</a:t>
            </a:r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/>
              <a:t>CheckBox</a:t>
            </a:r>
            <a:endParaRPr lang="pt-BR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752" y="3645023"/>
            <a:ext cx="4733925" cy="2886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3658327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A propriedade </a:t>
            </a:r>
            <a:r>
              <a:rPr lang="pt-BR" dirty="0" err="1"/>
              <a:t>Checked</a:t>
            </a:r>
            <a:r>
              <a:rPr lang="pt-BR" dirty="0"/>
              <a:t> responde se o </a:t>
            </a:r>
            <a:r>
              <a:rPr lang="pt-BR" dirty="0" err="1"/>
              <a:t>checkbox</a:t>
            </a:r>
            <a:r>
              <a:rPr lang="pt-BR" dirty="0"/>
              <a:t> está “checado” (</a:t>
            </a:r>
            <a:r>
              <a:rPr lang="pt-BR" dirty="0" err="1"/>
              <a:t>true</a:t>
            </a:r>
            <a:r>
              <a:rPr lang="pt-BR" dirty="0"/>
              <a:t>) ou não (false).</a:t>
            </a:r>
          </a:p>
          <a:p>
            <a:r>
              <a:rPr lang="pt-BR" dirty="0" err="1"/>
              <a:t>Text</a:t>
            </a:r>
            <a:r>
              <a:rPr lang="pt-BR" dirty="0"/>
              <a:t> preenche o texto referente ao </a:t>
            </a:r>
            <a:r>
              <a:rPr lang="pt-BR" dirty="0" err="1"/>
              <a:t>CheckBox</a:t>
            </a:r>
            <a:r>
              <a:rPr lang="pt-BR" dirty="0"/>
              <a:t>.</a:t>
            </a:r>
          </a:p>
          <a:p>
            <a:r>
              <a:rPr lang="pt-BR" dirty="0"/>
              <a:t>É possível na </a:t>
            </a:r>
            <a:r>
              <a:rPr lang="pt-BR" dirty="0" err="1"/>
              <a:t>proprie</a:t>
            </a:r>
            <a:r>
              <a:rPr lang="pt-BR" dirty="0"/>
              <a:t>-</a:t>
            </a:r>
          </a:p>
          <a:p>
            <a:pPr marL="0" indent="0">
              <a:buNone/>
            </a:pPr>
            <a:r>
              <a:rPr lang="pt-BR" dirty="0" err="1"/>
              <a:t>dade</a:t>
            </a:r>
            <a:r>
              <a:rPr lang="pt-BR" dirty="0"/>
              <a:t> </a:t>
            </a:r>
            <a:r>
              <a:rPr lang="pt-BR" dirty="0" err="1"/>
              <a:t>Image</a:t>
            </a:r>
            <a:r>
              <a:rPr lang="pt-BR" dirty="0"/>
              <a:t> colocar uma</a:t>
            </a:r>
          </a:p>
          <a:p>
            <a:pPr marL="0" indent="0">
              <a:buNone/>
            </a:pPr>
            <a:r>
              <a:rPr lang="pt-BR" dirty="0"/>
              <a:t>imagem para ser utilizada</a:t>
            </a:r>
          </a:p>
          <a:p>
            <a:pPr marL="0" indent="0">
              <a:buNone/>
            </a:pPr>
            <a:r>
              <a:rPr lang="pt-BR" dirty="0"/>
              <a:t>ao invés de um texto.</a:t>
            </a:r>
          </a:p>
          <a:p>
            <a:endParaRPr lang="pt-BR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/>
              <a:t>CheckBox</a:t>
            </a:r>
            <a:endParaRPr lang="pt-BR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1960" y="3861048"/>
            <a:ext cx="4733925" cy="2886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430113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Permite criar um botão de seleção única dentro de um formulário. Quando seleciona um item o outro é </a:t>
            </a:r>
            <a:r>
              <a:rPr lang="pt-BR" dirty="0" err="1"/>
              <a:t>des-selecionado</a:t>
            </a:r>
            <a:r>
              <a:rPr lang="pt-BR" dirty="0"/>
              <a:t>.</a:t>
            </a:r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/>
              <a:t>RadioButton</a:t>
            </a:r>
            <a:endParaRPr lang="pt-BR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3928" y="3645024"/>
            <a:ext cx="4733925" cy="2886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5501290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É possível inserir uma imagem, assim como no </a:t>
            </a:r>
            <a:r>
              <a:rPr lang="pt-BR" dirty="0" err="1"/>
              <a:t>checkbox</a:t>
            </a:r>
            <a:r>
              <a:rPr lang="pt-BR" dirty="0"/>
              <a:t>, no lugar de utilizar um texto.</a:t>
            </a:r>
          </a:p>
          <a:p>
            <a:r>
              <a:rPr lang="pt-BR" dirty="0"/>
              <a:t>Podemos agrupar diferentes conjuntos de </a:t>
            </a:r>
            <a:r>
              <a:rPr lang="pt-BR" dirty="0" err="1"/>
              <a:t>RadioBox</a:t>
            </a:r>
            <a:r>
              <a:rPr lang="pt-BR" dirty="0"/>
              <a:t> através do objeto</a:t>
            </a:r>
          </a:p>
          <a:p>
            <a:pPr marL="0" indent="0">
              <a:buNone/>
            </a:pPr>
            <a:r>
              <a:rPr lang="pt-BR" dirty="0" err="1"/>
              <a:t>GroupBox</a:t>
            </a:r>
            <a:r>
              <a:rPr lang="pt-BR" dirty="0"/>
              <a:t>, permitindo assim</a:t>
            </a:r>
          </a:p>
          <a:p>
            <a:pPr marL="0" indent="0">
              <a:buNone/>
            </a:pPr>
            <a:r>
              <a:rPr lang="pt-BR" dirty="0"/>
              <a:t>a escolha de mais de um</a:t>
            </a:r>
          </a:p>
          <a:p>
            <a:pPr marL="0" indent="0">
              <a:buNone/>
            </a:pPr>
            <a:r>
              <a:rPr lang="pt-BR" dirty="0"/>
              <a:t>grupo de </a:t>
            </a:r>
            <a:r>
              <a:rPr lang="pt-BR" dirty="0" err="1"/>
              <a:t>radiobuttons</a:t>
            </a:r>
            <a:r>
              <a:rPr lang="pt-BR" dirty="0"/>
              <a:t>.</a:t>
            </a:r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/>
              <a:t>RadioButton</a:t>
            </a:r>
            <a:endParaRPr lang="pt-BR" dirty="0"/>
          </a:p>
        </p:txBody>
      </p:sp>
      <p:pic>
        <p:nvPicPr>
          <p:cNvPr id="7171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10" t="50000" r="68042" b="15718"/>
          <a:stretch/>
        </p:blipFill>
        <p:spPr bwMode="auto">
          <a:xfrm>
            <a:off x="4644008" y="4005064"/>
            <a:ext cx="4039737" cy="25077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6886904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/>
              <a:t>RadioButton</a:t>
            </a:r>
            <a:endParaRPr lang="pt-BR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2492896"/>
            <a:ext cx="6378055" cy="38884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4634716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323528" y="1988840"/>
            <a:ext cx="8568952" cy="3450696"/>
          </a:xfrm>
        </p:spPr>
        <p:txBody>
          <a:bodyPr/>
          <a:lstStyle/>
          <a:p>
            <a:r>
              <a:rPr lang="pt-BR" dirty="0"/>
              <a:t>O mesmo acontece se inserirmos um Painel (abaixo do </a:t>
            </a:r>
            <a:r>
              <a:rPr lang="pt-BR" dirty="0" err="1"/>
              <a:t>GroupBox</a:t>
            </a:r>
            <a:r>
              <a:rPr lang="pt-BR" dirty="0"/>
              <a:t>). A diferença entre o Painel e o </a:t>
            </a:r>
            <a:r>
              <a:rPr lang="pt-BR" dirty="0" err="1"/>
              <a:t>GroupBox</a:t>
            </a:r>
            <a:r>
              <a:rPr lang="pt-BR" dirty="0"/>
              <a:t> é que o Painel não é visível para o usuário, o </a:t>
            </a:r>
            <a:r>
              <a:rPr lang="pt-BR" dirty="0" err="1"/>
              <a:t>GroupBox</a:t>
            </a:r>
            <a:r>
              <a:rPr lang="pt-BR" dirty="0"/>
              <a:t> mostra uma caixa e permite inserir o nome do grupo em forma de texto.</a:t>
            </a:r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/>
              <a:t>RadioButton</a:t>
            </a:r>
            <a:endParaRPr lang="pt-BR" dirty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5" y="3645024"/>
            <a:ext cx="4733925" cy="2886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03081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251520" y="1340768"/>
            <a:ext cx="8640959" cy="5256584"/>
          </a:xfrm>
        </p:spPr>
        <p:txBody>
          <a:bodyPr>
            <a:normAutofit/>
          </a:bodyPr>
          <a:lstStyle/>
          <a:p>
            <a:endParaRPr lang="pt-BR" dirty="0"/>
          </a:p>
          <a:p>
            <a:pPr marL="0" indent="0">
              <a:buNone/>
            </a:pPr>
            <a:r>
              <a:rPr lang="pt-BR" dirty="0"/>
              <a:t> 1 – Vamos criar um sistema de cadastro de nomes. Utilize um </a:t>
            </a:r>
            <a:r>
              <a:rPr lang="pt-BR" dirty="0" err="1"/>
              <a:t>TextBox</a:t>
            </a:r>
            <a:r>
              <a:rPr lang="pt-BR" dirty="0"/>
              <a:t> para o usuário digitar um nome a ser inserido, um Button para confirmar a inclusão do nome e um </a:t>
            </a:r>
            <a:r>
              <a:rPr lang="pt-BR" dirty="0" err="1"/>
              <a:t>ListBox</a:t>
            </a:r>
            <a:r>
              <a:rPr lang="pt-BR" dirty="0"/>
              <a:t> para receber os nomes quando o </a:t>
            </a:r>
            <a:r>
              <a:rPr lang="pt-BR" dirty="0" err="1"/>
              <a:t>Buttun</a:t>
            </a:r>
            <a:r>
              <a:rPr lang="pt-BR" dirty="0"/>
              <a:t> for acionado. </a:t>
            </a:r>
          </a:p>
          <a:p>
            <a:pPr marL="0" indent="0">
              <a:buNone/>
            </a:pPr>
            <a:r>
              <a:rPr lang="pt-BR" dirty="0"/>
              <a:t>2 - Crie outro Button para excluir um nome selecionado na </a:t>
            </a:r>
            <a:r>
              <a:rPr lang="pt-BR" dirty="0" err="1"/>
              <a:t>ListBox</a:t>
            </a:r>
            <a:r>
              <a:rPr lang="pt-BR" dirty="0"/>
              <a:t>. </a:t>
            </a:r>
          </a:p>
          <a:p>
            <a:pPr marL="0" indent="0">
              <a:buNone/>
            </a:pPr>
            <a:r>
              <a:rPr lang="pt-BR" dirty="0"/>
              <a:t>3 – Altere a propriedade </a:t>
            </a:r>
            <a:r>
              <a:rPr lang="pt-BR" dirty="0" err="1"/>
              <a:t>SelectionMode</a:t>
            </a:r>
            <a:r>
              <a:rPr lang="pt-BR" dirty="0"/>
              <a:t> para </a:t>
            </a:r>
            <a:r>
              <a:rPr lang="pt-BR" dirty="0" err="1"/>
              <a:t>Multiple</a:t>
            </a:r>
            <a:r>
              <a:rPr lang="pt-BR" dirty="0"/>
              <a:t> e crie um novo botão para excluir vários nomes selecionados de uma vez. </a:t>
            </a:r>
          </a:p>
          <a:p>
            <a:pPr marL="0" indent="0">
              <a:buNone/>
            </a:pPr>
            <a:r>
              <a:rPr lang="pt-BR" dirty="0"/>
              <a:t>4 – Altere o </a:t>
            </a:r>
            <a:r>
              <a:rPr lang="pt-BR"/>
              <a:t>programa para </a:t>
            </a:r>
            <a:r>
              <a:rPr lang="pt-BR" dirty="0"/>
              <a:t>não aceitar nomes repetidos. </a:t>
            </a:r>
          </a:p>
          <a:p>
            <a:pPr marL="0" indent="0">
              <a:buNone/>
            </a:pPr>
            <a:r>
              <a:rPr lang="pt-BR" dirty="0"/>
              <a:t>5 - Acrescente mais um Button que, quando pressionado, procure um nome digitado na </a:t>
            </a:r>
            <a:r>
              <a:rPr lang="pt-BR" dirty="0" err="1"/>
              <a:t>TextBox</a:t>
            </a:r>
            <a:r>
              <a:rPr lang="pt-BR" dirty="0"/>
              <a:t> dentro da </a:t>
            </a:r>
            <a:r>
              <a:rPr lang="pt-BR" dirty="0" err="1"/>
              <a:t>ListBox</a:t>
            </a:r>
            <a:r>
              <a:rPr lang="pt-BR" dirty="0"/>
              <a:t> e selecione-o caso exista. </a:t>
            </a:r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Exercícios</a:t>
            </a:r>
          </a:p>
        </p:txBody>
      </p:sp>
    </p:spTree>
    <p:extLst>
      <p:ext uri="{BB962C8B-B14F-4D97-AF65-F5344CB8AC3E}">
        <p14:creationId xmlns:p14="http://schemas.microsoft.com/office/powerpoint/2010/main" val="3722102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872067" y="4021484"/>
            <a:ext cx="7804389" cy="2836516"/>
          </a:xfrm>
        </p:spPr>
        <p:txBody>
          <a:bodyPr>
            <a:normAutofit/>
          </a:bodyPr>
          <a:lstStyle/>
          <a:p>
            <a:r>
              <a:rPr lang="pt-BR" dirty="0"/>
              <a:t>Insira um </a:t>
            </a:r>
            <a:r>
              <a:rPr lang="pt-BR" dirty="0" err="1"/>
              <a:t>ListBox</a:t>
            </a:r>
            <a:r>
              <a:rPr lang="pt-BR" dirty="0"/>
              <a:t>.</a:t>
            </a:r>
          </a:p>
          <a:p>
            <a:r>
              <a:rPr lang="pt-BR" dirty="0"/>
              <a:t>Altere largura e altura </a:t>
            </a:r>
          </a:p>
          <a:p>
            <a:r>
              <a:rPr lang="pt-BR" dirty="0"/>
              <a:t>Altere </a:t>
            </a:r>
            <a:r>
              <a:rPr lang="pt-BR" dirty="0" err="1"/>
              <a:t>SelectionMode</a:t>
            </a:r>
            <a:r>
              <a:rPr lang="pt-BR" dirty="0"/>
              <a:t> para </a:t>
            </a:r>
            <a:r>
              <a:rPr lang="pt-BR" dirty="0" err="1"/>
              <a:t>Multiple</a:t>
            </a:r>
            <a:r>
              <a:rPr lang="pt-BR" dirty="0"/>
              <a:t>. Vamos criar uma lista de frutas.</a:t>
            </a:r>
          </a:p>
          <a:p>
            <a:r>
              <a:rPr lang="pt-BR" dirty="0"/>
              <a:t>Clique em Itens (</a:t>
            </a:r>
            <a:r>
              <a:rPr lang="pt-BR" dirty="0" err="1"/>
              <a:t>Collection</a:t>
            </a:r>
            <a:r>
              <a:rPr lang="pt-BR" dirty="0"/>
              <a:t>) e nos três pontos (...) que aparecem para criar a lista</a:t>
            </a:r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/>
              <a:t>ListBox</a:t>
            </a:r>
            <a:endParaRPr lang="pt-BR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1240293"/>
            <a:ext cx="6086475" cy="275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778337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872067" y="2675467"/>
            <a:ext cx="2259773" cy="3450696"/>
          </a:xfrm>
        </p:spPr>
        <p:txBody>
          <a:bodyPr/>
          <a:lstStyle/>
          <a:p>
            <a:r>
              <a:rPr lang="pt-BR" dirty="0"/>
              <a:t>Preencha o Texto e coloque cada item em uma linha diferente</a:t>
            </a:r>
          </a:p>
          <a:p>
            <a:endParaRPr lang="pt-BR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/>
              <a:t>ListBox</a:t>
            </a:r>
            <a:endParaRPr lang="pt-BR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5856" y="2636912"/>
            <a:ext cx="5429250" cy="3448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778337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t-BR" dirty="0"/>
              <a:t>Vamos inserir um Button e um </a:t>
            </a:r>
            <a:r>
              <a:rPr lang="pt-BR" dirty="0" err="1"/>
              <a:t>Label</a:t>
            </a:r>
            <a:r>
              <a:rPr lang="pt-BR" dirty="0"/>
              <a:t> no projeto.</a:t>
            </a:r>
          </a:p>
          <a:p>
            <a:r>
              <a:rPr lang="pt-BR" dirty="0"/>
              <a:t>Quando o usuário clicar no botão, iremos transferir para o </a:t>
            </a:r>
            <a:r>
              <a:rPr lang="pt-BR" dirty="0" err="1"/>
              <a:t>Label</a:t>
            </a:r>
            <a:r>
              <a:rPr lang="pt-BR" dirty="0"/>
              <a:t> os valores (</a:t>
            </a:r>
            <a:r>
              <a:rPr lang="pt-BR" dirty="0" err="1"/>
              <a:t>values</a:t>
            </a:r>
            <a:r>
              <a:rPr lang="pt-BR" dirty="0"/>
              <a:t>) dos itens selecionados na </a:t>
            </a:r>
            <a:r>
              <a:rPr lang="pt-BR" dirty="0" err="1"/>
              <a:t>list</a:t>
            </a:r>
            <a:r>
              <a:rPr lang="pt-BR" dirty="0"/>
              <a:t>.</a:t>
            </a:r>
          </a:p>
          <a:p>
            <a:r>
              <a:rPr lang="pt-BR" dirty="0"/>
              <a:t>Vamos utilizar os nomes padrões (listbox1, label1 e button1) para este exemplo.</a:t>
            </a:r>
          </a:p>
          <a:p>
            <a:r>
              <a:rPr lang="pt-BR" dirty="0"/>
              <a:t>O </a:t>
            </a:r>
            <a:r>
              <a:rPr lang="pt-BR" dirty="0" err="1"/>
              <a:t>Text</a:t>
            </a:r>
            <a:r>
              <a:rPr lang="pt-BR" dirty="0"/>
              <a:t> do botão colocamos “Selecionado”.</a:t>
            </a:r>
          </a:p>
          <a:p>
            <a:r>
              <a:rPr lang="pt-BR" dirty="0"/>
              <a:t>Iremos usar o comando </a:t>
            </a:r>
            <a:r>
              <a:rPr lang="pt-BR" dirty="0" err="1"/>
              <a:t>foreach</a:t>
            </a:r>
            <a:r>
              <a:rPr lang="pt-BR" dirty="0"/>
              <a:t> para preencher o </a:t>
            </a:r>
            <a:r>
              <a:rPr lang="pt-BR" dirty="0" err="1"/>
              <a:t>label</a:t>
            </a:r>
            <a:r>
              <a:rPr lang="pt-BR" dirty="0"/>
              <a:t>.</a:t>
            </a:r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/>
              <a:t>ListBox</a:t>
            </a:r>
            <a:endParaRPr lang="pt-BR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20" t="23016" r="78582" b="63095"/>
          <a:stretch/>
        </p:blipFill>
        <p:spPr bwMode="auto">
          <a:xfrm>
            <a:off x="5508104" y="1268760"/>
            <a:ext cx="3245715" cy="13132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778337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323529" y="2675467"/>
            <a:ext cx="8424936" cy="3450696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sz="2100" dirty="0">
                <a:latin typeface="Consolas"/>
              </a:rPr>
              <a:t> </a:t>
            </a:r>
            <a:r>
              <a:rPr lang="en-US" sz="2100" dirty="0">
                <a:solidFill>
                  <a:srgbClr val="0000FF"/>
                </a:solidFill>
                <a:latin typeface="Consolas"/>
              </a:rPr>
              <a:t>private</a:t>
            </a:r>
            <a:r>
              <a:rPr lang="en-US" sz="2100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2100" dirty="0">
                <a:solidFill>
                  <a:srgbClr val="0000FF"/>
                </a:solidFill>
                <a:latin typeface="Consolas"/>
              </a:rPr>
              <a:t>void</a:t>
            </a:r>
            <a:r>
              <a:rPr lang="en-US" sz="2100" dirty="0">
                <a:solidFill>
                  <a:prstClr val="black"/>
                </a:solidFill>
                <a:latin typeface="Consolas"/>
              </a:rPr>
              <a:t> button1_Click(</a:t>
            </a:r>
            <a:r>
              <a:rPr lang="en-US" sz="2100" dirty="0">
                <a:solidFill>
                  <a:srgbClr val="0000FF"/>
                </a:solidFill>
                <a:latin typeface="Consolas"/>
              </a:rPr>
              <a:t>object</a:t>
            </a:r>
            <a:r>
              <a:rPr lang="en-US" sz="2100" dirty="0">
                <a:solidFill>
                  <a:prstClr val="black"/>
                </a:solidFill>
                <a:latin typeface="Consolas"/>
              </a:rPr>
              <a:t> sender, </a:t>
            </a:r>
            <a:r>
              <a:rPr lang="en-US" sz="2100" dirty="0" err="1">
                <a:solidFill>
                  <a:srgbClr val="2B91AF"/>
                </a:solidFill>
                <a:latin typeface="Consolas"/>
              </a:rPr>
              <a:t>EventArgs</a:t>
            </a:r>
            <a:r>
              <a:rPr lang="en-US" sz="2100" dirty="0">
                <a:solidFill>
                  <a:prstClr val="black"/>
                </a:solidFill>
                <a:latin typeface="Consolas"/>
              </a:rPr>
              <a:t> e)</a:t>
            </a:r>
          </a:p>
          <a:p>
            <a:pPr marL="0" indent="0">
              <a:buNone/>
            </a:pPr>
            <a:r>
              <a:rPr lang="pt-BR" sz="2100" dirty="0">
                <a:solidFill>
                  <a:prstClr val="black"/>
                </a:solidFill>
                <a:latin typeface="Consolas"/>
              </a:rPr>
              <a:t> {</a:t>
            </a:r>
          </a:p>
          <a:p>
            <a:pPr marL="0" indent="0">
              <a:buNone/>
            </a:pPr>
            <a:r>
              <a:rPr lang="pt-BR" sz="2100" dirty="0">
                <a:solidFill>
                  <a:prstClr val="black"/>
                </a:solidFill>
                <a:latin typeface="Consolas"/>
              </a:rPr>
              <a:t>     label1.Text = </a:t>
            </a:r>
            <a:r>
              <a:rPr lang="pt-BR" sz="2100" dirty="0">
                <a:solidFill>
                  <a:srgbClr val="A31515"/>
                </a:solidFill>
                <a:latin typeface="Consolas"/>
              </a:rPr>
              <a:t>""</a:t>
            </a:r>
            <a:r>
              <a:rPr lang="pt-BR" sz="2100" dirty="0">
                <a:solidFill>
                  <a:prstClr val="black"/>
                </a:solidFill>
                <a:latin typeface="Consolas"/>
              </a:rPr>
              <a:t>;</a:t>
            </a:r>
          </a:p>
          <a:p>
            <a:pPr marL="0" indent="0">
              <a:buNone/>
            </a:pPr>
            <a:r>
              <a:rPr lang="en-US" sz="2100" dirty="0">
                <a:solidFill>
                  <a:prstClr val="black"/>
                </a:solidFill>
                <a:latin typeface="Consolas"/>
              </a:rPr>
              <a:t>     </a:t>
            </a:r>
            <a:r>
              <a:rPr lang="en-US" sz="2100" dirty="0" err="1">
                <a:solidFill>
                  <a:srgbClr val="0000FF"/>
                </a:solidFill>
                <a:latin typeface="Consolas"/>
              </a:rPr>
              <a:t>foreach</a:t>
            </a:r>
            <a:r>
              <a:rPr lang="en-US" sz="2100" dirty="0">
                <a:solidFill>
                  <a:prstClr val="black"/>
                </a:solidFill>
                <a:latin typeface="Consolas"/>
              </a:rPr>
              <a:t> (</a:t>
            </a:r>
            <a:r>
              <a:rPr lang="en-US" sz="2100" dirty="0">
                <a:solidFill>
                  <a:srgbClr val="2B91AF"/>
                </a:solidFill>
                <a:latin typeface="Consolas"/>
              </a:rPr>
              <a:t>Object</a:t>
            </a:r>
            <a:r>
              <a:rPr lang="en-US" sz="2100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2100" dirty="0" err="1">
                <a:solidFill>
                  <a:prstClr val="black"/>
                </a:solidFill>
                <a:latin typeface="Consolas"/>
              </a:rPr>
              <a:t>selecteditem</a:t>
            </a:r>
            <a:r>
              <a:rPr lang="en-US" sz="2100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2100" dirty="0">
                <a:solidFill>
                  <a:srgbClr val="0000FF"/>
                </a:solidFill>
                <a:latin typeface="Consolas"/>
              </a:rPr>
              <a:t>in</a:t>
            </a:r>
            <a:r>
              <a:rPr lang="en-US" sz="2100" dirty="0">
                <a:solidFill>
                  <a:prstClr val="black"/>
                </a:solidFill>
                <a:latin typeface="Consolas"/>
              </a:rPr>
              <a:t> listBox1.SelectedItems)</a:t>
            </a:r>
          </a:p>
          <a:p>
            <a:pPr marL="0" indent="0">
              <a:buNone/>
            </a:pPr>
            <a:r>
              <a:rPr lang="pt-BR" sz="2100" dirty="0">
                <a:solidFill>
                  <a:prstClr val="black"/>
                </a:solidFill>
                <a:latin typeface="Consolas"/>
              </a:rPr>
              <a:t>     {</a:t>
            </a:r>
          </a:p>
          <a:p>
            <a:pPr marL="0" indent="0">
              <a:buNone/>
            </a:pPr>
            <a:r>
              <a:rPr lang="pt-BR" sz="2100" dirty="0">
                <a:solidFill>
                  <a:prstClr val="black"/>
                </a:solidFill>
                <a:latin typeface="Consolas"/>
              </a:rPr>
              <a:t>        label1.Text += </a:t>
            </a:r>
            <a:r>
              <a:rPr lang="pt-BR" sz="2100" dirty="0" err="1">
                <a:solidFill>
                  <a:prstClr val="black"/>
                </a:solidFill>
                <a:latin typeface="Consolas"/>
              </a:rPr>
              <a:t>selecteditem.ToString</a:t>
            </a:r>
            <a:r>
              <a:rPr lang="pt-BR" sz="2100" dirty="0">
                <a:solidFill>
                  <a:prstClr val="black"/>
                </a:solidFill>
                <a:latin typeface="Consolas"/>
              </a:rPr>
              <a:t>() + </a:t>
            </a:r>
            <a:r>
              <a:rPr lang="pt-BR" sz="2100" dirty="0">
                <a:solidFill>
                  <a:srgbClr val="A31515"/>
                </a:solidFill>
                <a:latin typeface="Consolas"/>
              </a:rPr>
              <a:t>" "</a:t>
            </a:r>
            <a:r>
              <a:rPr lang="pt-BR" sz="2100" dirty="0">
                <a:solidFill>
                  <a:prstClr val="black"/>
                </a:solidFill>
                <a:latin typeface="Consolas"/>
              </a:rPr>
              <a:t>;</a:t>
            </a:r>
          </a:p>
          <a:p>
            <a:pPr marL="0" indent="0">
              <a:buNone/>
            </a:pPr>
            <a:r>
              <a:rPr lang="pt-BR" sz="2100" dirty="0">
                <a:solidFill>
                  <a:prstClr val="black"/>
                </a:solidFill>
                <a:latin typeface="Consolas"/>
              </a:rPr>
              <a:t>     }</a:t>
            </a:r>
          </a:p>
          <a:p>
            <a:pPr marL="0" indent="0">
              <a:buNone/>
            </a:pPr>
            <a:endParaRPr lang="pt-BR" sz="2100" dirty="0">
              <a:solidFill>
                <a:prstClr val="black"/>
              </a:solidFill>
              <a:latin typeface="Consolas"/>
            </a:endParaRPr>
          </a:p>
          <a:p>
            <a:pPr marL="0" indent="0">
              <a:buNone/>
            </a:pPr>
            <a:r>
              <a:rPr lang="pt-BR" sz="2100" dirty="0">
                <a:solidFill>
                  <a:prstClr val="black"/>
                </a:solidFill>
                <a:latin typeface="Consolas"/>
              </a:rPr>
              <a:t> }</a:t>
            </a:r>
          </a:p>
          <a:p>
            <a:endParaRPr lang="pt-BR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/>
              <a:t>ListBox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778337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/>
              <a:t>ListBox</a:t>
            </a:r>
            <a:endParaRPr lang="pt-BR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2780928"/>
            <a:ext cx="6086475" cy="3371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778337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395537" y="2675467"/>
            <a:ext cx="1872208" cy="3450696"/>
          </a:xfrm>
        </p:spPr>
        <p:txBody>
          <a:bodyPr>
            <a:normAutofit/>
          </a:bodyPr>
          <a:lstStyle/>
          <a:p>
            <a:r>
              <a:rPr lang="pt-BR" dirty="0"/>
              <a:t>Adicione mais um botão e mais uma </a:t>
            </a:r>
            <a:r>
              <a:rPr lang="pt-BR" dirty="0" err="1"/>
              <a:t>label</a:t>
            </a:r>
            <a:r>
              <a:rPr lang="pt-BR" dirty="0"/>
              <a:t> (button2 e label2)</a:t>
            </a:r>
          </a:p>
          <a:p>
            <a:endParaRPr lang="pt-BR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/>
              <a:t>Listbox</a:t>
            </a:r>
            <a:endParaRPr lang="pt-BR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784" y="1484784"/>
            <a:ext cx="6086475" cy="5210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308588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395536" y="2675467"/>
            <a:ext cx="8568951" cy="3450696"/>
          </a:xfrm>
        </p:spPr>
        <p:txBody>
          <a:bodyPr>
            <a:normAutofit/>
          </a:bodyPr>
          <a:lstStyle/>
          <a:p>
            <a:r>
              <a:rPr lang="pt-BR" dirty="0"/>
              <a:t>Com o código abaixo, poderemos pegar toda a lista e passar para a </a:t>
            </a:r>
            <a:r>
              <a:rPr lang="pt-BR" dirty="0" err="1"/>
              <a:t>label</a:t>
            </a:r>
            <a:r>
              <a:rPr lang="pt-BR" dirty="0"/>
              <a:t>:</a:t>
            </a:r>
          </a:p>
          <a:p>
            <a:endParaRPr lang="pt-BR" dirty="0"/>
          </a:p>
          <a:p>
            <a:pPr marL="0" indent="0">
              <a:buNone/>
            </a:pPr>
            <a:r>
              <a:rPr lang="en-US" sz="1600" dirty="0">
                <a:latin typeface="Consolas"/>
              </a:rPr>
              <a:t> </a:t>
            </a:r>
            <a:r>
              <a:rPr lang="en-US" sz="1600" dirty="0">
                <a:solidFill>
                  <a:srgbClr val="0000FF"/>
                </a:solidFill>
                <a:latin typeface="Consolas"/>
              </a:rPr>
              <a:t>private</a:t>
            </a:r>
            <a:r>
              <a:rPr lang="en-US" sz="1600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1600" dirty="0">
                <a:solidFill>
                  <a:srgbClr val="0000FF"/>
                </a:solidFill>
                <a:latin typeface="Consolas"/>
              </a:rPr>
              <a:t>void</a:t>
            </a:r>
            <a:r>
              <a:rPr lang="en-US" sz="1600" dirty="0">
                <a:solidFill>
                  <a:prstClr val="black"/>
                </a:solidFill>
                <a:latin typeface="Consolas"/>
              </a:rPr>
              <a:t> button2_Click(</a:t>
            </a:r>
            <a:r>
              <a:rPr lang="en-US" sz="1600" dirty="0">
                <a:solidFill>
                  <a:srgbClr val="0000FF"/>
                </a:solidFill>
                <a:latin typeface="Consolas"/>
              </a:rPr>
              <a:t>object</a:t>
            </a:r>
            <a:r>
              <a:rPr lang="en-US" sz="1600" dirty="0">
                <a:solidFill>
                  <a:prstClr val="black"/>
                </a:solidFill>
                <a:latin typeface="Consolas"/>
              </a:rPr>
              <a:t> sender, </a:t>
            </a:r>
            <a:r>
              <a:rPr lang="en-US" sz="1600" dirty="0" err="1">
                <a:solidFill>
                  <a:srgbClr val="2B91AF"/>
                </a:solidFill>
                <a:latin typeface="Consolas"/>
              </a:rPr>
              <a:t>EventArgs</a:t>
            </a:r>
            <a:r>
              <a:rPr lang="en-US" sz="1600" dirty="0">
                <a:solidFill>
                  <a:prstClr val="black"/>
                </a:solidFill>
                <a:latin typeface="Consolas"/>
              </a:rPr>
              <a:t> e)</a:t>
            </a:r>
          </a:p>
          <a:p>
            <a:pPr marL="0" indent="0">
              <a:buNone/>
            </a:pPr>
            <a:r>
              <a:rPr lang="pt-BR" sz="1600" dirty="0">
                <a:solidFill>
                  <a:prstClr val="black"/>
                </a:solidFill>
                <a:latin typeface="Consolas"/>
              </a:rPr>
              <a:t>{</a:t>
            </a:r>
          </a:p>
          <a:p>
            <a:pPr marL="0" indent="0">
              <a:buNone/>
            </a:pPr>
            <a:r>
              <a:rPr lang="pt-BR" sz="1600" dirty="0">
                <a:solidFill>
                  <a:prstClr val="black"/>
                </a:solidFill>
                <a:latin typeface="Consolas"/>
              </a:rPr>
              <a:t>            label2.Text = </a:t>
            </a:r>
            <a:r>
              <a:rPr lang="pt-BR" sz="1600" dirty="0">
                <a:solidFill>
                  <a:srgbClr val="A31515"/>
                </a:solidFill>
                <a:latin typeface="Consolas"/>
              </a:rPr>
              <a:t>""</a:t>
            </a:r>
            <a:r>
              <a:rPr lang="pt-BR" sz="1600" dirty="0">
                <a:solidFill>
                  <a:prstClr val="black"/>
                </a:solidFill>
                <a:latin typeface="Consolas"/>
              </a:rPr>
              <a:t>;</a:t>
            </a:r>
          </a:p>
          <a:p>
            <a:pPr marL="0" indent="0">
              <a:buNone/>
            </a:pPr>
            <a:r>
              <a:rPr lang="en-US" sz="1600" dirty="0">
                <a:solidFill>
                  <a:prstClr val="black"/>
                </a:solidFill>
                <a:latin typeface="Consolas"/>
              </a:rPr>
              <a:t>            </a:t>
            </a:r>
            <a:r>
              <a:rPr lang="en-US" sz="1600" dirty="0">
                <a:solidFill>
                  <a:srgbClr val="0000FF"/>
                </a:solidFill>
                <a:latin typeface="Consolas"/>
              </a:rPr>
              <a:t>for</a:t>
            </a:r>
            <a:r>
              <a:rPr lang="en-US" sz="1600" dirty="0">
                <a:solidFill>
                  <a:prstClr val="black"/>
                </a:solidFill>
                <a:latin typeface="Consolas"/>
              </a:rPr>
              <a:t> (</a:t>
            </a:r>
            <a:r>
              <a:rPr lang="en-US" sz="1600" dirty="0" err="1">
                <a:solidFill>
                  <a:srgbClr val="0000FF"/>
                </a:solidFill>
                <a:latin typeface="Consolas"/>
              </a:rPr>
              <a:t>int</a:t>
            </a:r>
            <a:r>
              <a:rPr lang="en-US" sz="1600" dirty="0">
                <a:solidFill>
                  <a:prstClr val="black"/>
                </a:solidFill>
                <a:latin typeface="Consolas"/>
              </a:rPr>
              <a:t> j = 0; j &lt; listBox1.Items.</a:t>
            </a:r>
            <a:r>
              <a:rPr lang="en-US" sz="1600">
                <a:solidFill>
                  <a:prstClr val="black"/>
                </a:solidFill>
                <a:latin typeface="Consolas"/>
              </a:rPr>
              <a:t>Count ; </a:t>
            </a:r>
            <a:r>
              <a:rPr lang="en-US" sz="1600" dirty="0">
                <a:solidFill>
                  <a:prstClr val="black"/>
                </a:solidFill>
                <a:latin typeface="Consolas"/>
              </a:rPr>
              <a:t>j++)</a:t>
            </a:r>
          </a:p>
          <a:p>
            <a:pPr marL="0" indent="0">
              <a:buNone/>
            </a:pPr>
            <a:r>
              <a:rPr lang="pt-BR" sz="1600" dirty="0">
                <a:solidFill>
                  <a:prstClr val="black"/>
                </a:solidFill>
                <a:latin typeface="Consolas"/>
              </a:rPr>
              <a:t>                label2.Text += listBox1.Items[j].</a:t>
            </a:r>
            <a:r>
              <a:rPr lang="pt-BR" sz="1600" dirty="0" err="1">
                <a:solidFill>
                  <a:prstClr val="black"/>
                </a:solidFill>
                <a:latin typeface="Consolas"/>
              </a:rPr>
              <a:t>ToString</a:t>
            </a:r>
            <a:r>
              <a:rPr lang="pt-BR" sz="1600" dirty="0">
                <a:solidFill>
                  <a:prstClr val="black"/>
                </a:solidFill>
                <a:latin typeface="Consolas"/>
              </a:rPr>
              <a:t>() + </a:t>
            </a:r>
            <a:r>
              <a:rPr lang="pt-BR" sz="1600" dirty="0">
                <a:solidFill>
                  <a:srgbClr val="A31515"/>
                </a:solidFill>
                <a:latin typeface="Consolas"/>
              </a:rPr>
              <a:t>"\n"</a:t>
            </a:r>
            <a:r>
              <a:rPr lang="pt-BR" sz="1600" dirty="0">
                <a:solidFill>
                  <a:prstClr val="black"/>
                </a:solidFill>
                <a:latin typeface="Consolas"/>
              </a:rPr>
              <a:t>;</a:t>
            </a:r>
          </a:p>
          <a:p>
            <a:pPr marL="0" indent="0">
              <a:buNone/>
            </a:pPr>
            <a:r>
              <a:rPr lang="pt-BR" sz="1600" dirty="0">
                <a:solidFill>
                  <a:prstClr val="black"/>
                </a:solidFill>
                <a:latin typeface="Consolas"/>
              </a:rPr>
              <a:t>}</a:t>
            </a:r>
            <a:endParaRPr lang="pt-BR" sz="1600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/>
              <a:t>Listbox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3763055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O objeto </a:t>
            </a:r>
            <a:r>
              <a:rPr lang="pt-BR" dirty="0" err="1"/>
              <a:t>ComboBox</a:t>
            </a:r>
            <a:r>
              <a:rPr lang="pt-BR" dirty="0"/>
              <a:t> funciona de forma similar a uma </a:t>
            </a:r>
            <a:r>
              <a:rPr lang="pt-BR" dirty="0" err="1"/>
              <a:t>ListBox</a:t>
            </a:r>
            <a:r>
              <a:rPr lang="pt-BR" dirty="0"/>
              <a:t>, com a diferença que apenas um item é apresentado por vez e apenas um pode ser selecionado.</a:t>
            </a:r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/>
              <a:t>ComboBox</a:t>
            </a:r>
            <a:endParaRPr lang="pt-BR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37" t="18894" r="58672" b="37609"/>
          <a:stretch/>
        </p:blipFill>
        <p:spPr bwMode="auto">
          <a:xfrm>
            <a:off x="3707904" y="4098025"/>
            <a:ext cx="3935351" cy="23762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6275678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orma de Onda">
  <a:themeElements>
    <a:clrScheme name="Forma de Onda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Forma de Onda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Forma de Onda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11068</TotalTime>
  <Words>721</Words>
  <Application>Microsoft Office PowerPoint</Application>
  <PresentationFormat>Apresentação na tela (4:3)</PresentationFormat>
  <Paragraphs>80</Paragraphs>
  <Slides>19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19</vt:i4>
      </vt:variant>
    </vt:vector>
  </HeadingPairs>
  <TitlesOfParts>
    <vt:vector size="25" baseType="lpstr">
      <vt:lpstr>Arial</vt:lpstr>
      <vt:lpstr>Calibri</vt:lpstr>
      <vt:lpstr>Candara</vt:lpstr>
      <vt:lpstr>Consolas</vt:lpstr>
      <vt:lpstr>Symbol</vt:lpstr>
      <vt:lpstr>Forma de Onda</vt:lpstr>
      <vt:lpstr>ListBox</vt:lpstr>
      <vt:lpstr>ListBox</vt:lpstr>
      <vt:lpstr>ListBox</vt:lpstr>
      <vt:lpstr>ListBox</vt:lpstr>
      <vt:lpstr>ListBox</vt:lpstr>
      <vt:lpstr>ListBox</vt:lpstr>
      <vt:lpstr>Listbox</vt:lpstr>
      <vt:lpstr>Listbox</vt:lpstr>
      <vt:lpstr>ComboBox</vt:lpstr>
      <vt:lpstr>CheckBox</vt:lpstr>
      <vt:lpstr>CheckBox</vt:lpstr>
      <vt:lpstr>CheckBox</vt:lpstr>
      <vt:lpstr>CheckBox</vt:lpstr>
      <vt:lpstr>CheckBox</vt:lpstr>
      <vt:lpstr>RadioButton</vt:lpstr>
      <vt:lpstr>RadioButton</vt:lpstr>
      <vt:lpstr>RadioButton</vt:lpstr>
      <vt:lpstr>RadioButton</vt:lpstr>
      <vt:lpstr>Exercícios</vt:lpstr>
    </vt:vector>
  </TitlesOfParts>
  <Company>UFPE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Introdução ao ASP.NET</dc:title>
  <dc:creator>Sérgio Portari</dc:creator>
  <cp:keywords>Sp</cp:keywords>
  <cp:lastModifiedBy>Professor</cp:lastModifiedBy>
  <cp:revision>168</cp:revision>
  <dcterms:created xsi:type="dcterms:W3CDTF">2008-04-13T13:10:33Z</dcterms:created>
  <dcterms:modified xsi:type="dcterms:W3CDTF">2017-04-11T17:00:05Z</dcterms:modified>
</cp:coreProperties>
</file>