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6" r:id="rId1"/>
  </p:sldMasterIdLst>
  <p:notesMasterIdLst>
    <p:notesMasterId r:id="rId19"/>
  </p:notesMasterIdLst>
  <p:handoutMasterIdLst>
    <p:handoutMasterId r:id="rId20"/>
  </p:handoutMasterIdLst>
  <p:sldIdLst>
    <p:sldId id="256" r:id="rId2"/>
    <p:sldId id="280" r:id="rId3"/>
    <p:sldId id="281" r:id="rId4"/>
    <p:sldId id="282" r:id="rId5"/>
    <p:sldId id="283" r:id="rId6"/>
    <p:sldId id="284" r:id="rId7"/>
    <p:sldId id="285" r:id="rId8"/>
    <p:sldId id="299" r:id="rId9"/>
    <p:sldId id="259" r:id="rId10"/>
    <p:sldId id="264" r:id="rId11"/>
    <p:sldId id="291" r:id="rId12"/>
    <p:sldId id="301" r:id="rId13"/>
    <p:sldId id="293" r:id="rId14"/>
    <p:sldId id="294" r:id="rId15"/>
    <p:sldId id="295" r:id="rId16"/>
    <p:sldId id="296" r:id="rId17"/>
    <p:sldId id="302" r:id="rId18"/>
  </p:sldIdLst>
  <p:sldSz cx="9144000" cy="6858000" type="screen4x3"/>
  <p:notesSz cx="7099300" cy="10234613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470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7D4A40C0-4331-4BC9-A37B-45928001A689}" type="datetimeFigureOut">
              <a:rPr lang="pt-BR" smtClean="0"/>
              <a:pPr/>
              <a:t>14/05/2017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F184BCE4-697B-4B0E-BB1F-9CDBDE7266D3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801824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06117D96-2D7C-40EB-9B6E-06FAEB87F13D}" type="datetimeFigureOut">
              <a:rPr lang="pt-BR" smtClean="0"/>
              <a:pPr/>
              <a:t>14/05/2017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86E2203E-4117-4E51-BB04-A9B640F274F3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057021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ítulo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22" name="Subtítulo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C64A27-4D4C-4749-A798-C3463412CE48}" type="datetime1">
              <a:rPr lang="pt-BR" smtClean="0"/>
              <a:pPr/>
              <a:t>14/05/2017</a:t>
            </a:fld>
            <a:endParaRPr lang="pt-BR"/>
          </a:p>
        </p:txBody>
      </p:sp>
      <p:sp>
        <p:nvSpPr>
          <p:cNvPr id="20" name="Espaço Reservado para Rodapé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10" name="Espaço Reservado para Número de Slid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62E215-CE83-4BA8-9D48-5C7BD02BCFC3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8" name="Elipse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ipse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E0C35C-7564-486A-8936-EDE321F41C17}" type="datetime1">
              <a:rPr lang="pt-BR" smtClean="0"/>
              <a:pPr/>
              <a:t>14/05/2017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62E215-CE83-4BA8-9D48-5C7BD02BCFC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3957C0-49ED-4C8F-89CE-7B769C2B6EEC}" type="datetime1">
              <a:rPr lang="pt-BR" smtClean="0"/>
              <a:pPr/>
              <a:t>14/05/2017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62E215-CE83-4BA8-9D48-5C7BD02BCFC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C38C68-1006-4683-AF44-329709E6BEE8}" type="datetime1">
              <a:rPr lang="pt-BR" smtClean="0"/>
              <a:pPr/>
              <a:t>14/05/2017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62E215-CE83-4BA8-9D48-5C7BD02BCFC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432318-2C55-4B5D-840D-7D0508AE13C0}" type="datetime1">
              <a:rPr lang="pt-BR" smtClean="0"/>
              <a:pPr/>
              <a:t>14/05/2017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62E215-CE83-4BA8-9D48-5C7BD02BCFC3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0" name="Retângulo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ipse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ipse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C8F568-70DF-4CFE-9365-56F179E8C462}" type="datetime1">
              <a:rPr lang="pt-BR" smtClean="0"/>
              <a:pPr/>
              <a:t>14/05/2017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62E215-CE83-4BA8-9D48-5C7BD02BCFC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B716AF-B993-43D2-B3E0-013F40F2F96C}" type="datetime1">
              <a:rPr lang="pt-BR" smtClean="0"/>
              <a:pPr/>
              <a:t>14/05/2017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62E215-CE83-4BA8-9D48-5C7BD02BCFC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8F1964-5967-4249-9835-4663C09C2CD1}" type="datetime1">
              <a:rPr lang="pt-BR" smtClean="0"/>
              <a:pPr/>
              <a:t>14/05/2017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62E215-CE83-4BA8-9D48-5C7BD02BCFC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EE937A-88AE-4FA0-9E62-074D938E72F6}" type="datetime1">
              <a:rPr lang="pt-BR" smtClean="0"/>
              <a:pPr/>
              <a:t>14/05/2017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62E215-CE83-4BA8-9D48-5C7BD02BCFC3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6" name="Retângulo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4AFAEC-E310-4539-B6D5-8FCA9175EB30}" type="datetime1">
              <a:rPr lang="pt-BR" smtClean="0"/>
              <a:pPr/>
              <a:t>14/05/2017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62E215-CE83-4BA8-9D48-5C7BD02BCFC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438637-61FC-42CB-8FC4-DD64DCE303F4}" type="datetime1">
              <a:rPr lang="pt-BR" smtClean="0"/>
              <a:pPr/>
              <a:t>14/05/2017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62E215-CE83-4BA8-9D48-5C7BD02BCFC3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8" name="Retângulo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9" name="Fluxograma: Processo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uxograma: Processo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zza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ipse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sca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tângulo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Espaço Reservado para Título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9" name="Espaço Reservado para Texto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24" name="Espaço Reservado para Data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F5430439-A040-4634-81C8-C256624B4452}" type="datetime1">
              <a:rPr lang="pt-BR" smtClean="0"/>
              <a:pPr/>
              <a:t>14/05/2017</a:t>
            </a:fld>
            <a:endParaRPr lang="pt-BR"/>
          </a:p>
        </p:txBody>
      </p:sp>
      <p:sp>
        <p:nvSpPr>
          <p:cNvPr id="10" name="Espaço Reservado para Rodapé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pt-BR"/>
          </a:p>
        </p:txBody>
      </p:sp>
      <p:sp>
        <p:nvSpPr>
          <p:cNvPr id="22" name="Espaço Reservado para Número de Slide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E162E215-CE83-4BA8-9D48-5C7BD02BCFC3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5" name="Retângulo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 smtClean="0"/>
              <a:t>Utilizando </a:t>
            </a:r>
            <a:r>
              <a:rPr lang="pt-BR" dirty="0" err="1" smtClean="0"/>
              <a:t>Stored</a:t>
            </a:r>
            <a:r>
              <a:rPr lang="pt-BR" dirty="0" smtClean="0"/>
              <a:t> Procedures e </a:t>
            </a:r>
            <a:r>
              <a:rPr lang="pt-BR" dirty="0" err="1" smtClean="0"/>
              <a:t>Functions</a:t>
            </a:r>
            <a:endParaRPr lang="pt-BR" dirty="0"/>
          </a:p>
        </p:txBody>
      </p:sp>
      <p:pic>
        <p:nvPicPr>
          <p:cNvPr id="4" name="Imagem 3" descr="dado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27784" y="2920910"/>
            <a:ext cx="4536504" cy="3402377"/>
          </a:xfrm>
          <a:prstGeom prst="rect">
            <a:avLst/>
          </a:prstGeom>
        </p:spPr>
      </p:pic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432560" y="2108448"/>
            <a:ext cx="7406640" cy="1752600"/>
          </a:xfrm>
        </p:spPr>
        <p:txBody>
          <a:bodyPr/>
          <a:lstStyle/>
          <a:p>
            <a:r>
              <a:rPr lang="pt-BR" dirty="0" smtClean="0"/>
              <a:t>Banco de Dados II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err="1" smtClean="0"/>
              <a:t>Stored</a:t>
            </a:r>
            <a:r>
              <a:rPr lang="pt-BR" dirty="0" smtClean="0"/>
              <a:t> </a:t>
            </a:r>
            <a:r>
              <a:rPr lang="pt-BR" dirty="0" err="1" smtClean="0"/>
              <a:t>Procedures</a:t>
            </a:r>
            <a:r>
              <a:rPr lang="pt-BR" dirty="0" smtClean="0"/>
              <a:t> (Procedimentos Armazenados)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buNone/>
            </a:pPr>
            <a:r>
              <a:rPr lang="pt-BR" dirty="0" smtClean="0"/>
              <a:t>#Criando um procedimento de cadastro de empréstimos, que receba o código do usuário e do livro como parâmetros de entrada. A data de empréstimo e devolução devem ser definidas automaticamente pelo banco de dados, por exemplo, data de empréstimo = hoje, e a data de devolução = 30 dias após o a data de empréstimo.</a:t>
            </a:r>
          </a:p>
          <a:p>
            <a:pPr lvl="1">
              <a:buNone/>
            </a:pPr>
            <a:r>
              <a:rPr lang="pt-BR" dirty="0" smtClean="0"/>
              <a:t>Dica: Usar as funções </a:t>
            </a:r>
            <a:r>
              <a:rPr lang="pt-BR" dirty="0" err="1" smtClean="0"/>
              <a:t>curdate</a:t>
            </a:r>
            <a:r>
              <a:rPr lang="en-US" dirty="0" smtClean="0"/>
              <a:t>() e </a:t>
            </a:r>
            <a:r>
              <a:rPr lang="en-US" dirty="0" err="1" smtClean="0"/>
              <a:t>adddate</a:t>
            </a:r>
            <a:r>
              <a:rPr lang="en-US" dirty="0" smtClean="0"/>
              <a:t>() do </a:t>
            </a:r>
            <a:r>
              <a:rPr lang="en-US" dirty="0" err="1" smtClean="0"/>
              <a:t>MySQL</a:t>
            </a:r>
            <a:endParaRPr lang="pt-BR" dirty="0" smtClean="0"/>
          </a:p>
          <a:p>
            <a:pPr lvl="1">
              <a:buNone/>
            </a:pPr>
            <a:endParaRPr lang="pt-BR" dirty="0" smtClean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2E215-CE83-4BA8-9D48-5C7BD02BCFC3}" type="slidenum">
              <a:rPr lang="pt-BR" smtClean="0"/>
              <a:pPr/>
              <a:t>10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err="1" smtClean="0"/>
              <a:t>Stored</a:t>
            </a:r>
            <a:r>
              <a:rPr lang="pt-BR" dirty="0" smtClean="0"/>
              <a:t> </a:t>
            </a:r>
            <a:r>
              <a:rPr lang="pt-BR" dirty="0" err="1" smtClean="0"/>
              <a:t>Procedures</a:t>
            </a:r>
            <a:r>
              <a:rPr lang="pt-BR" dirty="0" smtClean="0"/>
              <a:t> (Procedimentos Armazenados)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/>
              <a:t>DELIMITER //</a:t>
            </a:r>
          </a:p>
          <a:p>
            <a:pPr>
              <a:buNone/>
            </a:pPr>
            <a:r>
              <a:rPr lang="en-US" dirty="0"/>
              <a:t>CREATE PROCEDURE </a:t>
            </a:r>
            <a:r>
              <a:rPr lang="en-US" dirty="0" err="1"/>
              <a:t>emprestar</a:t>
            </a:r>
            <a:r>
              <a:rPr lang="en-US" dirty="0"/>
              <a:t>(IN </a:t>
            </a:r>
            <a:r>
              <a:rPr lang="en-US" dirty="0" err="1"/>
              <a:t>usuario</a:t>
            </a:r>
            <a:r>
              <a:rPr lang="en-US" dirty="0"/>
              <a:t> INT, IN </a:t>
            </a:r>
            <a:r>
              <a:rPr lang="en-US" dirty="0" err="1"/>
              <a:t>livro</a:t>
            </a:r>
            <a:r>
              <a:rPr lang="en-US" dirty="0"/>
              <a:t> INT)</a:t>
            </a:r>
          </a:p>
          <a:p>
            <a:pPr>
              <a:buNone/>
            </a:pPr>
            <a:r>
              <a:rPr lang="en-US" dirty="0"/>
              <a:t>BEGIN</a:t>
            </a:r>
          </a:p>
          <a:p>
            <a:pPr>
              <a:buNone/>
            </a:pPr>
            <a:r>
              <a:rPr lang="en-US" dirty="0"/>
              <a:t>SET @</a:t>
            </a:r>
            <a:r>
              <a:rPr lang="en-US" dirty="0" err="1"/>
              <a:t>dt_emprestimo</a:t>
            </a:r>
            <a:r>
              <a:rPr lang="en-US" dirty="0"/>
              <a:t> = </a:t>
            </a:r>
            <a:r>
              <a:rPr lang="en-US" dirty="0" err="1"/>
              <a:t>curdate</a:t>
            </a:r>
            <a:r>
              <a:rPr lang="en-US" dirty="0"/>
              <a:t>();</a:t>
            </a:r>
          </a:p>
          <a:p>
            <a:pPr>
              <a:buNone/>
            </a:pPr>
            <a:r>
              <a:rPr lang="en-US" dirty="0"/>
              <a:t>SET @</a:t>
            </a:r>
            <a:r>
              <a:rPr lang="en-US" dirty="0" err="1"/>
              <a:t>dt_devolucao</a:t>
            </a:r>
            <a:r>
              <a:rPr lang="en-US" dirty="0"/>
              <a:t>  = </a:t>
            </a:r>
            <a:r>
              <a:rPr lang="en-US" dirty="0" err="1"/>
              <a:t>adddate</a:t>
            </a:r>
            <a:r>
              <a:rPr lang="en-US" dirty="0"/>
              <a:t>(@</a:t>
            </a:r>
            <a:r>
              <a:rPr lang="en-US" dirty="0" err="1"/>
              <a:t>dt_emprestimo</a:t>
            </a:r>
            <a:r>
              <a:rPr lang="en-US" dirty="0"/>
              <a:t>, 30);</a:t>
            </a:r>
          </a:p>
          <a:p>
            <a:pPr>
              <a:buNone/>
            </a:pPr>
            <a:r>
              <a:rPr lang="en-US" dirty="0"/>
              <a:t>INSERT INTO </a:t>
            </a:r>
            <a:r>
              <a:rPr lang="en-US" dirty="0" err="1"/>
              <a:t>emprestimo</a:t>
            </a:r>
            <a:r>
              <a:rPr lang="en-US" dirty="0"/>
              <a:t> (</a:t>
            </a:r>
            <a:r>
              <a:rPr lang="en-US" dirty="0" err="1"/>
              <a:t>usuario_id_usuario</a:t>
            </a:r>
            <a:r>
              <a:rPr lang="en-US" dirty="0"/>
              <a:t>, </a:t>
            </a:r>
            <a:r>
              <a:rPr lang="en-US" dirty="0" err="1"/>
              <a:t>livro_id_livro</a:t>
            </a:r>
            <a:r>
              <a:rPr lang="en-US" dirty="0"/>
              <a:t>, </a:t>
            </a:r>
            <a:r>
              <a:rPr lang="en-US" dirty="0" err="1"/>
              <a:t>data_emprestimo</a:t>
            </a:r>
            <a:r>
              <a:rPr lang="en-US" dirty="0"/>
              <a:t>, </a:t>
            </a:r>
            <a:r>
              <a:rPr lang="en-US" dirty="0" err="1"/>
              <a:t>data_devolucao</a:t>
            </a:r>
            <a:r>
              <a:rPr lang="en-US" dirty="0"/>
              <a:t>) VALUE (</a:t>
            </a:r>
            <a:r>
              <a:rPr lang="en-US" dirty="0" err="1"/>
              <a:t>usuario</a:t>
            </a:r>
            <a:r>
              <a:rPr lang="en-US" dirty="0"/>
              <a:t>, </a:t>
            </a:r>
            <a:r>
              <a:rPr lang="en-US" dirty="0" err="1"/>
              <a:t>livro</a:t>
            </a:r>
            <a:r>
              <a:rPr lang="en-US" dirty="0"/>
              <a:t>, @</a:t>
            </a:r>
            <a:r>
              <a:rPr lang="en-US" dirty="0" err="1"/>
              <a:t>dt_emprestimo</a:t>
            </a:r>
            <a:r>
              <a:rPr lang="en-US" dirty="0"/>
              <a:t>, @</a:t>
            </a:r>
            <a:r>
              <a:rPr lang="en-US" dirty="0" err="1"/>
              <a:t>dt_devolucao</a:t>
            </a:r>
            <a:r>
              <a:rPr lang="en-US" dirty="0"/>
              <a:t>);</a:t>
            </a:r>
          </a:p>
          <a:p>
            <a:pPr>
              <a:buNone/>
            </a:pPr>
            <a:r>
              <a:rPr lang="en-US" dirty="0"/>
              <a:t>END //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/>
              <a:t>DELIMITER ;</a:t>
            </a:r>
            <a:endParaRPr lang="pt-BR" dirty="0" smtClean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2E215-CE83-4BA8-9D48-5C7BD02BCFC3}" type="slidenum">
              <a:rPr lang="pt-BR" smtClean="0"/>
              <a:pPr/>
              <a:t>11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err="1" smtClean="0"/>
              <a:t>Stored</a:t>
            </a:r>
            <a:r>
              <a:rPr lang="pt-BR" dirty="0" smtClean="0"/>
              <a:t> </a:t>
            </a:r>
            <a:r>
              <a:rPr lang="pt-BR" dirty="0" err="1" smtClean="0"/>
              <a:t>Procedures</a:t>
            </a:r>
            <a:r>
              <a:rPr lang="pt-BR" dirty="0" smtClean="0"/>
              <a:t> (Procedimentos Armazenados): Chamada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Para </a:t>
            </a:r>
            <a:r>
              <a:rPr lang="en-US" dirty="0" err="1" smtClean="0"/>
              <a:t>utilizar</a:t>
            </a:r>
            <a:r>
              <a:rPr lang="en-US" dirty="0" smtClean="0"/>
              <a:t> um </a:t>
            </a:r>
            <a:r>
              <a:rPr lang="en-US" dirty="0" err="1" smtClean="0"/>
              <a:t>procedimento</a:t>
            </a:r>
            <a:r>
              <a:rPr lang="en-US" dirty="0" smtClean="0"/>
              <a:t> </a:t>
            </a:r>
            <a:r>
              <a:rPr lang="en-US" dirty="0" err="1" smtClean="0"/>
              <a:t>armazenado</a:t>
            </a:r>
            <a:r>
              <a:rPr lang="en-US" dirty="0" smtClean="0"/>
              <a:t> </a:t>
            </a:r>
            <a:r>
              <a:rPr lang="en-US" dirty="0" err="1" smtClean="0"/>
              <a:t>basta</a:t>
            </a:r>
            <a:r>
              <a:rPr lang="en-US" dirty="0" smtClean="0"/>
              <a:t> </a:t>
            </a:r>
            <a:r>
              <a:rPr lang="en-US" dirty="0" err="1" smtClean="0"/>
              <a:t>utilizar</a:t>
            </a:r>
            <a:r>
              <a:rPr lang="en-US" dirty="0" smtClean="0"/>
              <a:t> o </a:t>
            </a:r>
            <a:r>
              <a:rPr lang="en-US" dirty="0" err="1" smtClean="0"/>
              <a:t>comando</a:t>
            </a:r>
            <a:r>
              <a:rPr lang="en-US" dirty="0" smtClean="0"/>
              <a:t> CALL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realizar</a:t>
            </a:r>
            <a:r>
              <a:rPr lang="en-US" dirty="0" smtClean="0"/>
              <a:t> a “</a:t>
            </a:r>
            <a:r>
              <a:rPr lang="en-US" dirty="0" err="1" smtClean="0"/>
              <a:t>chamada</a:t>
            </a:r>
            <a:r>
              <a:rPr lang="en-US" dirty="0" smtClean="0"/>
              <a:t>” do </a:t>
            </a:r>
            <a:r>
              <a:rPr lang="en-US" dirty="0" err="1" smtClean="0"/>
              <a:t>procedimento</a:t>
            </a:r>
            <a:r>
              <a:rPr lang="en-US" dirty="0" smtClean="0"/>
              <a:t>. </a:t>
            </a:r>
            <a:r>
              <a:rPr lang="en-US" dirty="0" err="1" smtClean="0"/>
              <a:t>Exemplo</a:t>
            </a:r>
            <a:r>
              <a:rPr lang="en-US" dirty="0" smtClean="0"/>
              <a:t>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CALL </a:t>
            </a:r>
            <a:r>
              <a:rPr lang="en-US" dirty="0" err="1" smtClean="0"/>
              <a:t>emprestar</a:t>
            </a:r>
            <a:r>
              <a:rPr lang="en-US" dirty="0" smtClean="0"/>
              <a:t>(3,8);</a:t>
            </a:r>
            <a:endParaRPr lang="pt-BR" dirty="0" smtClean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2E215-CE83-4BA8-9D48-5C7BD02BCFC3}" type="slidenum">
              <a:rPr lang="pt-BR" smtClean="0"/>
              <a:pPr/>
              <a:t>12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err="1" smtClean="0"/>
              <a:t>Stored</a:t>
            </a:r>
            <a:r>
              <a:rPr lang="pt-BR" dirty="0" smtClean="0"/>
              <a:t> </a:t>
            </a:r>
            <a:r>
              <a:rPr lang="pt-BR" dirty="0" err="1" smtClean="0"/>
              <a:t>Procedures</a:t>
            </a:r>
            <a:r>
              <a:rPr lang="pt-BR" dirty="0" smtClean="0"/>
              <a:t> (Procedimentos Armazenados)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buNone/>
            </a:pPr>
            <a:r>
              <a:rPr lang="pt-BR" dirty="0" smtClean="0"/>
              <a:t>#Criando um procedimento para devolver um livro, que receba o código do empréstimo como parâmetro de entrada. A data de entrega deve ser preenchida automaticamente pelo banco de dados (hoje).</a:t>
            </a:r>
          </a:p>
          <a:p>
            <a:pPr lvl="1">
              <a:buNone/>
            </a:pPr>
            <a:endParaRPr lang="pt-BR" dirty="0" smtClean="0"/>
          </a:p>
          <a:p>
            <a:pPr lvl="1">
              <a:buNone/>
            </a:pPr>
            <a:r>
              <a:rPr lang="pt-BR" dirty="0" smtClean="0"/>
              <a:t>Dica: Usar a função </a:t>
            </a:r>
            <a:r>
              <a:rPr lang="pt-BR" dirty="0" err="1" smtClean="0"/>
              <a:t>curdate</a:t>
            </a:r>
            <a:r>
              <a:rPr lang="en-US" dirty="0" smtClean="0"/>
              <a:t>() do </a:t>
            </a:r>
            <a:r>
              <a:rPr lang="en-US" dirty="0" err="1" smtClean="0"/>
              <a:t>MySQL</a:t>
            </a:r>
            <a:endParaRPr lang="pt-BR" dirty="0" smtClean="0"/>
          </a:p>
          <a:p>
            <a:pPr lvl="1">
              <a:buNone/>
            </a:pPr>
            <a:endParaRPr lang="pt-BR" dirty="0" smtClean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2E215-CE83-4BA8-9D48-5C7BD02BCFC3}" type="slidenum">
              <a:rPr lang="pt-BR" smtClean="0"/>
              <a:pPr/>
              <a:t>13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err="1" smtClean="0"/>
              <a:t>Stored</a:t>
            </a:r>
            <a:r>
              <a:rPr lang="pt-BR" dirty="0" smtClean="0"/>
              <a:t> </a:t>
            </a:r>
            <a:r>
              <a:rPr lang="pt-BR" dirty="0" err="1" smtClean="0"/>
              <a:t>Procedures</a:t>
            </a:r>
            <a:r>
              <a:rPr lang="pt-BR" dirty="0" smtClean="0"/>
              <a:t> (Procedimentos Armazenados)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/>
              <a:t>delimiter //</a:t>
            </a:r>
          </a:p>
          <a:p>
            <a:pPr>
              <a:buNone/>
            </a:pPr>
            <a:r>
              <a:rPr lang="en-US" dirty="0"/>
              <a:t>CREATE PROCEDURE </a:t>
            </a:r>
            <a:r>
              <a:rPr lang="en-US" dirty="0" err="1"/>
              <a:t>devolver</a:t>
            </a:r>
            <a:r>
              <a:rPr lang="en-US" dirty="0"/>
              <a:t>(IN </a:t>
            </a:r>
            <a:r>
              <a:rPr lang="en-US" dirty="0" err="1"/>
              <a:t>emprestimo</a:t>
            </a:r>
            <a:r>
              <a:rPr lang="en-US" dirty="0"/>
              <a:t> INT)</a:t>
            </a:r>
          </a:p>
          <a:p>
            <a:pPr>
              <a:buNone/>
            </a:pPr>
            <a:r>
              <a:rPr lang="en-US" dirty="0"/>
              <a:t>BEGIN</a:t>
            </a:r>
          </a:p>
          <a:p>
            <a:pPr>
              <a:buNone/>
            </a:pPr>
            <a:r>
              <a:rPr lang="en-US" dirty="0"/>
              <a:t>	SET @</a:t>
            </a:r>
            <a:r>
              <a:rPr lang="en-US" dirty="0" err="1"/>
              <a:t>dt_entrega</a:t>
            </a:r>
            <a:r>
              <a:rPr lang="en-US" dirty="0"/>
              <a:t> = </a:t>
            </a:r>
            <a:r>
              <a:rPr lang="en-US" dirty="0" err="1"/>
              <a:t>curdate</a:t>
            </a:r>
            <a:r>
              <a:rPr lang="en-US" dirty="0"/>
              <a:t>();</a:t>
            </a:r>
          </a:p>
          <a:p>
            <a:pPr>
              <a:buNone/>
            </a:pPr>
            <a:r>
              <a:rPr lang="en-US" dirty="0"/>
              <a:t>	</a:t>
            </a:r>
          </a:p>
          <a:p>
            <a:pPr>
              <a:buNone/>
            </a:pPr>
            <a:r>
              <a:rPr lang="en-US" dirty="0"/>
              <a:t>	UPDATE </a:t>
            </a:r>
            <a:r>
              <a:rPr lang="en-US" dirty="0" err="1"/>
              <a:t>emprestimo</a:t>
            </a:r>
            <a:r>
              <a:rPr lang="en-US" dirty="0"/>
              <a:t> SET </a:t>
            </a:r>
            <a:r>
              <a:rPr lang="en-US" dirty="0" err="1"/>
              <a:t>data_entrega</a:t>
            </a:r>
            <a:r>
              <a:rPr lang="en-US" dirty="0"/>
              <a:t> = @</a:t>
            </a:r>
            <a:r>
              <a:rPr lang="en-US" dirty="0" err="1"/>
              <a:t>dt_entrega</a:t>
            </a:r>
            <a:r>
              <a:rPr lang="en-US" dirty="0"/>
              <a:t> </a:t>
            </a:r>
          </a:p>
          <a:p>
            <a:pPr>
              <a:buNone/>
            </a:pPr>
            <a:r>
              <a:rPr lang="en-US" dirty="0"/>
              <a:t>	WHERE </a:t>
            </a:r>
            <a:r>
              <a:rPr lang="en-US" dirty="0" err="1"/>
              <a:t>id_emprestimo</a:t>
            </a:r>
            <a:r>
              <a:rPr lang="en-US" dirty="0"/>
              <a:t> = </a:t>
            </a:r>
            <a:r>
              <a:rPr lang="en-US" dirty="0" err="1"/>
              <a:t>emprestimo</a:t>
            </a:r>
            <a:r>
              <a:rPr lang="en-US" dirty="0"/>
              <a:t>;</a:t>
            </a:r>
          </a:p>
          <a:p>
            <a:pPr>
              <a:buNone/>
            </a:pPr>
            <a:r>
              <a:rPr lang="en-US" dirty="0"/>
              <a:t>END //</a:t>
            </a:r>
          </a:p>
          <a:p>
            <a:pPr>
              <a:buNone/>
            </a:pPr>
            <a:r>
              <a:rPr lang="en-US" dirty="0"/>
              <a:t> </a:t>
            </a:r>
          </a:p>
          <a:p>
            <a:pPr>
              <a:buNone/>
            </a:pPr>
            <a:r>
              <a:rPr lang="en-US" dirty="0"/>
              <a:t>delimiter ; </a:t>
            </a:r>
            <a:endParaRPr lang="pt-BR" dirty="0" smtClean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2E215-CE83-4BA8-9D48-5C7BD02BCFC3}" type="slidenum">
              <a:rPr lang="pt-BR" smtClean="0"/>
              <a:pPr/>
              <a:t>14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err="1" smtClean="0"/>
              <a:t>Functions</a:t>
            </a:r>
            <a:r>
              <a:rPr lang="pt-BR" dirty="0" smtClean="0"/>
              <a:t> (Funções)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buNone/>
            </a:pPr>
            <a:r>
              <a:rPr lang="pt-BR" dirty="0" smtClean="0"/>
              <a:t>#Criando uma função que retorne a quantidade vezes que determinado livro foi emprestado. É necessário receber o código do livro como parâmetro de entrada.</a:t>
            </a:r>
          </a:p>
          <a:p>
            <a:pPr lvl="1">
              <a:buNone/>
            </a:pPr>
            <a:endParaRPr lang="pt-BR" dirty="0" smtClean="0"/>
          </a:p>
          <a:p>
            <a:pPr lvl="1">
              <a:buNone/>
            </a:pPr>
            <a:r>
              <a:rPr lang="pt-BR" dirty="0" smtClean="0"/>
              <a:t>Dica: Usar a função </a:t>
            </a:r>
            <a:r>
              <a:rPr lang="pt-BR" dirty="0" err="1" smtClean="0"/>
              <a:t>count</a:t>
            </a:r>
            <a:r>
              <a:rPr lang="en-US" dirty="0" smtClean="0"/>
              <a:t>() do </a:t>
            </a:r>
            <a:r>
              <a:rPr lang="en-US" dirty="0" err="1" smtClean="0"/>
              <a:t>MySQL</a:t>
            </a:r>
            <a:endParaRPr lang="pt-BR" dirty="0" smtClean="0"/>
          </a:p>
          <a:p>
            <a:pPr lvl="1">
              <a:buNone/>
            </a:pPr>
            <a:endParaRPr lang="pt-BR" dirty="0" smtClean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2E215-CE83-4BA8-9D48-5C7BD02BCFC3}" type="slidenum">
              <a:rPr lang="pt-BR" smtClean="0"/>
              <a:pPr/>
              <a:t>15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err="1" smtClean="0"/>
              <a:t>Functions</a:t>
            </a:r>
            <a:r>
              <a:rPr lang="pt-BR" dirty="0" smtClean="0"/>
              <a:t> (Funções)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/>
              <a:t>delimiter //</a:t>
            </a:r>
          </a:p>
          <a:p>
            <a:pPr>
              <a:buNone/>
            </a:pPr>
            <a:r>
              <a:rPr lang="en-US" dirty="0"/>
              <a:t>CREATE FUNCTION </a:t>
            </a:r>
            <a:r>
              <a:rPr lang="en-US" dirty="0" err="1"/>
              <a:t>quantidade_emprestimo</a:t>
            </a:r>
            <a:r>
              <a:rPr lang="en-US" dirty="0"/>
              <a:t>(</a:t>
            </a:r>
            <a:r>
              <a:rPr lang="en-US" dirty="0" err="1"/>
              <a:t>livro</a:t>
            </a:r>
            <a:r>
              <a:rPr lang="en-US" dirty="0"/>
              <a:t> INT) RETURNS INT </a:t>
            </a:r>
          </a:p>
          <a:p>
            <a:pPr>
              <a:buNone/>
            </a:pPr>
            <a:r>
              <a:rPr lang="en-US" dirty="0"/>
              <a:t>DETERMINISTIC</a:t>
            </a:r>
          </a:p>
          <a:p>
            <a:pPr>
              <a:buNone/>
            </a:pPr>
            <a:r>
              <a:rPr lang="en-US" dirty="0"/>
              <a:t>BEGIN</a:t>
            </a:r>
          </a:p>
          <a:p>
            <a:pPr>
              <a:buNone/>
            </a:pPr>
            <a:r>
              <a:rPr lang="en-US" dirty="0"/>
              <a:t>DECLARE </a:t>
            </a:r>
            <a:r>
              <a:rPr lang="en-US" dirty="0" err="1"/>
              <a:t>numero</a:t>
            </a:r>
            <a:r>
              <a:rPr lang="en-US" dirty="0"/>
              <a:t> INT;</a:t>
            </a:r>
          </a:p>
          <a:p>
            <a:pPr>
              <a:buNone/>
            </a:pPr>
            <a:r>
              <a:rPr lang="en-US" dirty="0"/>
              <a:t>SELECT count(*) INTO </a:t>
            </a:r>
            <a:r>
              <a:rPr lang="en-US" dirty="0" err="1"/>
              <a:t>numero</a:t>
            </a:r>
            <a:r>
              <a:rPr lang="en-US" dirty="0"/>
              <a:t> FROM </a:t>
            </a:r>
            <a:r>
              <a:rPr lang="en-US" dirty="0" err="1"/>
              <a:t>emprestimo</a:t>
            </a:r>
            <a:r>
              <a:rPr lang="en-US" dirty="0"/>
              <a:t> WHERE </a:t>
            </a:r>
            <a:r>
              <a:rPr lang="en-US" dirty="0" err="1"/>
              <a:t>livro_id_livro</a:t>
            </a:r>
            <a:r>
              <a:rPr lang="en-US" dirty="0"/>
              <a:t> = </a:t>
            </a:r>
            <a:r>
              <a:rPr lang="en-US" dirty="0" err="1"/>
              <a:t>livro</a:t>
            </a:r>
            <a:r>
              <a:rPr lang="en-US" dirty="0"/>
              <a:t>;</a:t>
            </a:r>
          </a:p>
          <a:p>
            <a:pPr>
              <a:buNone/>
            </a:pPr>
            <a:r>
              <a:rPr lang="en-US" dirty="0"/>
              <a:t>RETURN </a:t>
            </a:r>
            <a:r>
              <a:rPr lang="en-US" dirty="0" err="1"/>
              <a:t>numero</a:t>
            </a:r>
            <a:r>
              <a:rPr lang="en-US" dirty="0"/>
              <a:t>;</a:t>
            </a:r>
          </a:p>
          <a:p>
            <a:pPr>
              <a:buNone/>
            </a:pPr>
            <a:r>
              <a:rPr lang="en-US" dirty="0"/>
              <a:t>END //</a:t>
            </a:r>
          </a:p>
          <a:p>
            <a:pPr>
              <a:buNone/>
            </a:pPr>
            <a:r>
              <a:rPr lang="en-US" dirty="0"/>
              <a:t>delimiter ;</a:t>
            </a:r>
            <a:endParaRPr lang="pt-BR" dirty="0" smtClean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2E215-CE83-4BA8-9D48-5C7BD02BCFC3}" type="slidenum">
              <a:rPr lang="pt-BR" smtClean="0"/>
              <a:pPr/>
              <a:t>16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err="1" smtClean="0"/>
              <a:t>Functions</a:t>
            </a:r>
            <a:r>
              <a:rPr lang="pt-BR" dirty="0" smtClean="0"/>
              <a:t> (Funções): Chamada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pt-BR" dirty="0" smtClean="0"/>
              <a:t>As funções são “chamadas” através de uma declaração SQL. Exemplo:</a:t>
            </a:r>
          </a:p>
          <a:p>
            <a:pPr>
              <a:buNone/>
            </a:pPr>
            <a:endParaRPr lang="pt-BR" dirty="0" smtClean="0"/>
          </a:p>
          <a:p>
            <a:pPr>
              <a:buNone/>
            </a:pPr>
            <a:r>
              <a:rPr lang="pt-BR" dirty="0" smtClean="0"/>
              <a:t>SELECT </a:t>
            </a:r>
            <a:r>
              <a:rPr lang="pt-BR" dirty="0" err="1" smtClean="0"/>
              <a:t>quantidade_emprestimo</a:t>
            </a:r>
            <a:r>
              <a:rPr lang="pt-BR" dirty="0" smtClean="0"/>
              <a:t>(2);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2E215-CE83-4BA8-9D48-5C7BD02BCFC3}" type="slidenum">
              <a:rPr lang="pt-BR" smtClean="0"/>
              <a:pPr/>
              <a:t>17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Prática de Laboratório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BR" dirty="0" smtClean="0"/>
              <a:t>Nesta prática de laboratório, utilizaremos o </a:t>
            </a:r>
            <a:r>
              <a:rPr lang="pt-BR" dirty="0" err="1" smtClean="0"/>
              <a:t>MySQL</a:t>
            </a:r>
            <a:r>
              <a:rPr lang="pt-BR" dirty="0" smtClean="0"/>
              <a:t> 5.5 ou superior;</a:t>
            </a:r>
          </a:p>
          <a:p>
            <a:endParaRPr lang="pt-BR" dirty="0" smtClean="0"/>
          </a:p>
          <a:p>
            <a:r>
              <a:rPr lang="pt-BR" dirty="0" smtClean="0"/>
              <a:t>Vamos criar um banco de dados de uma “biblioteca” para simular os comandos aprendidos </a:t>
            </a:r>
            <a:r>
              <a:rPr lang="pt-BR" dirty="0" smtClean="0"/>
              <a:t>sobre </a:t>
            </a:r>
            <a:r>
              <a:rPr lang="pt-BR" smtClean="0"/>
              <a:t>Funções e Procedures;</a:t>
            </a:r>
            <a:endParaRPr lang="pt-BR" dirty="0" smtClean="0"/>
          </a:p>
          <a:p>
            <a:endParaRPr lang="pt-BR" dirty="0" smtClean="0"/>
          </a:p>
          <a:p>
            <a:r>
              <a:rPr lang="pt-BR" dirty="0" smtClean="0"/>
              <a:t>Este modelo é extremamente simplificado e está voltado somente para experimentação didática.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2E215-CE83-4BA8-9D48-5C7BD02BCFC3}" type="slidenum">
              <a:rPr lang="pt-BR" smtClean="0"/>
              <a:pPr/>
              <a:t>2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Modelo Relacional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Crie um banco de dados com o nome “</a:t>
            </a:r>
            <a:r>
              <a:rPr lang="pt-BR" dirty="0" err="1" smtClean="0"/>
              <a:t>biblio</a:t>
            </a:r>
            <a:r>
              <a:rPr lang="pt-BR" dirty="0" smtClean="0"/>
              <a:t>”, a partir do modelo abaixo: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2E215-CE83-4BA8-9D48-5C7BD02BCFC3}" type="slidenum">
              <a:rPr lang="pt-BR" smtClean="0"/>
              <a:pPr/>
              <a:t>3</a:t>
            </a:fld>
            <a:endParaRPr lang="pt-BR"/>
          </a:p>
        </p:txBody>
      </p:sp>
      <p:pic>
        <p:nvPicPr>
          <p:cNvPr id="5" name="Imagem 4" descr="Biblioteca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7504" y="2996952"/>
            <a:ext cx="8907907" cy="25956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Criando as estruturas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CREATE DATABASE </a:t>
            </a:r>
            <a:r>
              <a:rPr lang="en-US" dirty="0" err="1" smtClean="0"/>
              <a:t>biblio</a:t>
            </a:r>
            <a:r>
              <a:rPr lang="en-US" dirty="0" smtClean="0"/>
              <a:t>;</a:t>
            </a:r>
            <a:endParaRPr lang="pt-BR" dirty="0" smtClean="0"/>
          </a:p>
          <a:p>
            <a:pPr>
              <a:buNone/>
            </a:pPr>
            <a:r>
              <a:rPr lang="en-US" dirty="0" smtClean="0"/>
              <a:t> </a:t>
            </a:r>
            <a:endParaRPr lang="pt-BR" dirty="0" smtClean="0"/>
          </a:p>
          <a:p>
            <a:pPr>
              <a:buNone/>
            </a:pPr>
            <a:r>
              <a:rPr lang="en-US" dirty="0" smtClean="0"/>
              <a:t>USE </a:t>
            </a:r>
            <a:r>
              <a:rPr lang="en-US" dirty="0" err="1" smtClean="0"/>
              <a:t>biblio</a:t>
            </a:r>
            <a:r>
              <a:rPr lang="en-US" dirty="0" smtClean="0"/>
              <a:t>;</a:t>
            </a:r>
            <a:endParaRPr lang="pt-BR" dirty="0" smtClean="0"/>
          </a:p>
          <a:p>
            <a:pPr>
              <a:buNone/>
            </a:pPr>
            <a:r>
              <a:rPr lang="en-US" dirty="0" smtClean="0"/>
              <a:t> </a:t>
            </a:r>
            <a:endParaRPr lang="pt-BR" dirty="0" smtClean="0"/>
          </a:p>
          <a:p>
            <a:pPr>
              <a:buNone/>
            </a:pPr>
            <a:r>
              <a:rPr lang="en-US" dirty="0" smtClean="0"/>
              <a:t>CREATE TABLE </a:t>
            </a:r>
            <a:r>
              <a:rPr lang="en-US" dirty="0" err="1" smtClean="0"/>
              <a:t>livro</a:t>
            </a:r>
            <a:r>
              <a:rPr lang="en-US" dirty="0" smtClean="0"/>
              <a:t>(</a:t>
            </a:r>
            <a:endParaRPr lang="pt-BR" dirty="0" smtClean="0"/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id_livro</a:t>
            </a:r>
            <a:r>
              <a:rPr lang="en-US" dirty="0" smtClean="0"/>
              <a:t> </a:t>
            </a:r>
            <a:r>
              <a:rPr lang="en-US" dirty="0" err="1" smtClean="0"/>
              <a:t>int</a:t>
            </a:r>
            <a:r>
              <a:rPr lang="en-US" dirty="0" smtClean="0"/>
              <a:t> not null primary key </a:t>
            </a:r>
            <a:r>
              <a:rPr lang="en-US" dirty="0" err="1" smtClean="0"/>
              <a:t>auto_increment</a:t>
            </a:r>
            <a:r>
              <a:rPr lang="en-US" dirty="0" smtClean="0"/>
              <a:t>,</a:t>
            </a:r>
            <a:endParaRPr lang="pt-BR" dirty="0" smtClean="0"/>
          </a:p>
          <a:p>
            <a:pPr>
              <a:buNone/>
            </a:pPr>
            <a:r>
              <a:rPr lang="en-US" dirty="0" smtClean="0"/>
              <a:t>	</a:t>
            </a:r>
            <a:r>
              <a:rPr lang="pt-BR" dirty="0" err="1" smtClean="0"/>
              <a:t>titulo_livro</a:t>
            </a:r>
            <a:r>
              <a:rPr lang="pt-BR" dirty="0" smtClean="0"/>
              <a:t> </a:t>
            </a:r>
            <a:r>
              <a:rPr lang="pt-BR" dirty="0" err="1" smtClean="0"/>
              <a:t>varchar</a:t>
            </a:r>
            <a:r>
              <a:rPr lang="pt-BR" dirty="0" smtClean="0"/>
              <a:t>(100) </a:t>
            </a:r>
            <a:r>
              <a:rPr lang="pt-BR" dirty="0" err="1" smtClean="0"/>
              <a:t>not</a:t>
            </a:r>
            <a:r>
              <a:rPr lang="pt-BR" dirty="0" smtClean="0"/>
              <a:t> </a:t>
            </a:r>
            <a:r>
              <a:rPr lang="pt-BR" dirty="0" err="1" smtClean="0"/>
              <a:t>null</a:t>
            </a:r>
            <a:r>
              <a:rPr lang="pt-BR" dirty="0" smtClean="0"/>
              <a:t>);</a:t>
            </a:r>
          </a:p>
          <a:p>
            <a:pPr>
              <a:buNone/>
            </a:pP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2E215-CE83-4BA8-9D48-5C7BD02BCFC3}" type="slidenum">
              <a:rPr lang="pt-BR" smtClean="0"/>
              <a:pPr/>
              <a:t>4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Criando as estruturas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dirty="0" smtClean="0"/>
              <a:t>CREATE TABLE </a:t>
            </a:r>
            <a:r>
              <a:rPr lang="en-US" dirty="0" err="1" smtClean="0"/>
              <a:t>usuario</a:t>
            </a:r>
            <a:r>
              <a:rPr lang="en-US" dirty="0" smtClean="0"/>
              <a:t>(</a:t>
            </a:r>
            <a:endParaRPr lang="pt-BR" dirty="0" smtClean="0"/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id_usuario</a:t>
            </a:r>
            <a:r>
              <a:rPr lang="en-US" dirty="0" smtClean="0"/>
              <a:t> </a:t>
            </a:r>
            <a:r>
              <a:rPr lang="en-US" dirty="0" err="1" smtClean="0"/>
              <a:t>int</a:t>
            </a:r>
            <a:r>
              <a:rPr lang="en-US" dirty="0" smtClean="0"/>
              <a:t> not null primary key </a:t>
            </a:r>
            <a:r>
              <a:rPr lang="en-US" dirty="0" err="1" smtClean="0"/>
              <a:t>auto_increment</a:t>
            </a:r>
            <a:r>
              <a:rPr lang="en-US" dirty="0" smtClean="0"/>
              <a:t>,</a:t>
            </a:r>
            <a:endParaRPr lang="pt-BR" dirty="0" smtClean="0"/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nome_usuario</a:t>
            </a:r>
            <a:r>
              <a:rPr lang="en-US" dirty="0" smtClean="0"/>
              <a:t> </a:t>
            </a:r>
            <a:r>
              <a:rPr lang="en-US" dirty="0" err="1" smtClean="0"/>
              <a:t>varchar</a:t>
            </a:r>
            <a:r>
              <a:rPr lang="en-US" dirty="0" smtClean="0"/>
              <a:t>(100) not null,</a:t>
            </a:r>
            <a:endParaRPr lang="pt-BR" dirty="0" smtClean="0"/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email_usuario</a:t>
            </a:r>
            <a:r>
              <a:rPr lang="en-US" dirty="0" smtClean="0"/>
              <a:t> </a:t>
            </a:r>
            <a:r>
              <a:rPr lang="en-US" dirty="0" err="1" smtClean="0"/>
              <a:t>varchar</a:t>
            </a:r>
            <a:r>
              <a:rPr lang="en-US" dirty="0" smtClean="0"/>
              <a:t>(250),</a:t>
            </a:r>
            <a:endParaRPr lang="pt-BR" dirty="0" smtClean="0"/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data_nasc_usuario</a:t>
            </a:r>
            <a:r>
              <a:rPr lang="en-US" dirty="0" smtClean="0"/>
              <a:t> date,</a:t>
            </a:r>
            <a:endParaRPr lang="pt-BR" dirty="0" smtClean="0"/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quant_emprest_usuario</a:t>
            </a:r>
            <a:r>
              <a:rPr lang="en-US" dirty="0" smtClean="0"/>
              <a:t> </a:t>
            </a:r>
            <a:r>
              <a:rPr lang="en-US" dirty="0" err="1" smtClean="0"/>
              <a:t>int</a:t>
            </a:r>
            <a:r>
              <a:rPr lang="en-US" dirty="0" smtClean="0"/>
              <a:t> not null default 0);</a:t>
            </a:r>
            <a:endParaRPr lang="pt-BR" dirty="0" smtClean="0"/>
          </a:p>
          <a:p>
            <a:pPr>
              <a:buNone/>
            </a:pPr>
            <a:r>
              <a:rPr lang="en-US" dirty="0" smtClean="0"/>
              <a:t> </a:t>
            </a:r>
            <a:endParaRPr lang="pt-BR" dirty="0" smtClean="0"/>
          </a:p>
          <a:p>
            <a:pPr>
              <a:buNone/>
            </a:pPr>
            <a:r>
              <a:rPr lang="en-US" dirty="0" smtClean="0"/>
              <a:t>CREATE TABLE </a:t>
            </a:r>
            <a:r>
              <a:rPr lang="en-US" dirty="0" err="1" smtClean="0"/>
              <a:t>emprestimo</a:t>
            </a:r>
            <a:r>
              <a:rPr lang="en-US" dirty="0" smtClean="0"/>
              <a:t>(</a:t>
            </a:r>
            <a:endParaRPr lang="pt-BR" dirty="0" smtClean="0"/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id_emprestimo</a:t>
            </a:r>
            <a:r>
              <a:rPr lang="en-US" dirty="0" smtClean="0"/>
              <a:t> </a:t>
            </a:r>
            <a:r>
              <a:rPr lang="en-US" dirty="0" err="1" smtClean="0"/>
              <a:t>int</a:t>
            </a:r>
            <a:r>
              <a:rPr lang="en-US" dirty="0" smtClean="0"/>
              <a:t> not null primary key </a:t>
            </a:r>
            <a:r>
              <a:rPr lang="en-US" dirty="0" err="1" smtClean="0"/>
              <a:t>auto_increment</a:t>
            </a:r>
            <a:r>
              <a:rPr lang="en-US" dirty="0" smtClean="0"/>
              <a:t>,</a:t>
            </a:r>
            <a:endParaRPr lang="pt-BR" dirty="0" smtClean="0"/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usuario_id_usuario</a:t>
            </a:r>
            <a:r>
              <a:rPr lang="en-US" dirty="0" smtClean="0"/>
              <a:t> </a:t>
            </a:r>
            <a:r>
              <a:rPr lang="en-US" dirty="0" err="1" smtClean="0"/>
              <a:t>int</a:t>
            </a:r>
            <a:r>
              <a:rPr lang="en-US" dirty="0" smtClean="0"/>
              <a:t> not null,</a:t>
            </a:r>
            <a:endParaRPr lang="pt-BR" dirty="0" smtClean="0"/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livro_id_livro</a:t>
            </a:r>
            <a:r>
              <a:rPr lang="en-US" dirty="0" smtClean="0"/>
              <a:t> </a:t>
            </a:r>
            <a:r>
              <a:rPr lang="en-US" dirty="0" err="1" smtClean="0"/>
              <a:t>int</a:t>
            </a:r>
            <a:r>
              <a:rPr lang="en-US" dirty="0" smtClean="0"/>
              <a:t> not null,</a:t>
            </a:r>
            <a:endParaRPr lang="pt-BR" dirty="0" smtClean="0"/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data_emprestimo</a:t>
            </a:r>
            <a:r>
              <a:rPr lang="en-US" dirty="0" smtClean="0"/>
              <a:t> date not null,</a:t>
            </a:r>
            <a:endParaRPr lang="pt-BR" dirty="0" smtClean="0"/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data_devolucao</a:t>
            </a:r>
            <a:r>
              <a:rPr lang="en-US" dirty="0" smtClean="0"/>
              <a:t> date not null,</a:t>
            </a:r>
            <a:endParaRPr lang="pt-BR" dirty="0" smtClean="0"/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data_entrega</a:t>
            </a:r>
            <a:r>
              <a:rPr lang="en-US" dirty="0" smtClean="0"/>
              <a:t> date,</a:t>
            </a:r>
            <a:endParaRPr lang="pt-BR" dirty="0" smtClean="0"/>
          </a:p>
          <a:p>
            <a:pPr>
              <a:buNone/>
            </a:pPr>
            <a:r>
              <a:rPr lang="en-US" dirty="0" smtClean="0"/>
              <a:t>	foreign key(</a:t>
            </a:r>
            <a:r>
              <a:rPr lang="en-US" dirty="0" err="1" smtClean="0"/>
              <a:t>usuario_id_usuario</a:t>
            </a:r>
            <a:r>
              <a:rPr lang="en-US" dirty="0" smtClean="0"/>
              <a:t>) references </a:t>
            </a:r>
            <a:r>
              <a:rPr lang="en-US" dirty="0" err="1" smtClean="0"/>
              <a:t>usuario</a:t>
            </a:r>
            <a:r>
              <a:rPr lang="en-US" dirty="0" smtClean="0"/>
              <a:t>(</a:t>
            </a:r>
            <a:r>
              <a:rPr lang="en-US" dirty="0" err="1" smtClean="0"/>
              <a:t>id_usuario</a:t>
            </a:r>
            <a:r>
              <a:rPr lang="en-US" dirty="0" smtClean="0"/>
              <a:t>),</a:t>
            </a:r>
            <a:endParaRPr lang="pt-BR" dirty="0" smtClean="0"/>
          </a:p>
          <a:p>
            <a:pPr>
              <a:buNone/>
            </a:pPr>
            <a:r>
              <a:rPr lang="en-US" dirty="0" smtClean="0"/>
              <a:t>	</a:t>
            </a:r>
            <a:r>
              <a:rPr lang="pt-BR" dirty="0" err="1" smtClean="0"/>
              <a:t>foreign</a:t>
            </a:r>
            <a:r>
              <a:rPr lang="pt-BR" dirty="0" smtClean="0"/>
              <a:t> </a:t>
            </a:r>
            <a:r>
              <a:rPr lang="pt-BR" dirty="0" err="1" smtClean="0"/>
              <a:t>key</a:t>
            </a:r>
            <a:r>
              <a:rPr lang="pt-BR" dirty="0" smtClean="0"/>
              <a:t>(</a:t>
            </a:r>
            <a:r>
              <a:rPr lang="pt-BR" dirty="0" err="1" smtClean="0"/>
              <a:t>livro_id_livro</a:t>
            </a:r>
            <a:r>
              <a:rPr lang="pt-BR" dirty="0" smtClean="0"/>
              <a:t>) </a:t>
            </a:r>
            <a:r>
              <a:rPr lang="pt-BR" dirty="0" err="1" smtClean="0"/>
              <a:t>references</a:t>
            </a:r>
            <a:r>
              <a:rPr lang="pt-BR" dirty="0" smtClean="0"/>
              <a:t> livro(</a:t>
            </a:r>
            <a:r>
              <a:rPr lang="pt-BR" dirty="0" err="1" smtClean="0"/>
              <a:t>id_livro</a:t>
            </a:r>
            <a:r>
              <a:rPr lang="pt-BR" dirty="0" smtClean="0"/>
              <a:t>));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2E215-CE83-4BA8-9D48-5C7BD02BCFC3}" type="slidenum">
              <a:rPr lang="pt-BR" smtClean="0"/>
              <a:pPr/>
              <a:t>5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Inserindo dados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pt-BR" dirty="0" smtClean="0"/>
              <a:t>INSERT INTO livro (</a:t>
            </a:r>
            <a:r>
              <a:rPr lang="pt-BR" dirty="0" err="1" smtClean="0"/>
              <a:t>titulo_livro</a:t>
            </a:r>
            <a:r>
              <a:rPr lang="pt-BR" dirty="0" smtClean="0"/>
              <a:t>) VALUES</a:t>
            </a:r>
          </a:p>
          <a:p>
            <a:pPr>
              <a:buNone/>
            </a:pPr>
            <a:r>
              <a:rPr lang="pt-BR" dirty="0" smtClean="0"/>
              <a:t>	("Bagagem"), </a:t>
            </a:r>
          </a:p>
          <a:p>
            <a:pPr>
              <a:buNone/>
            </a:pPr>
            <a:r>
              <a:rPr lang="pt-BR" dirty="0" smtClean="0"/>
              <a:t>	("O Cortiço"), </a:t>
            </a:r>
          </a:p>
          <a:p>
            <a:pPr>
              <a:buNone/>
            </a:pPr>
            <a:r>
              <a:rPr lang="pt-BR" dirty="0" smtClean="0"/>
              <a:t>	("Lira dos Vinte Anos"),</a:t>
            </a:r>
          </a:p>
          <a:p>
            <a:pPr>
              <a:buNone/>
            </a:pPr>
            <a:r>
              <a:rPr lang="pt-BR" dirty="0" smtClean="0"/>
              <a:t>	("</a:t>
            </a:r>
            <a:r>
              <a:rPr lang="pt-BR" dirty="0" err="1" smtClean="0"/>
              <a:t>Quarup</a:t>
            </a:r>
            <a:r>
              <a:rPr lang="pt-BR" dirty="0" smtClean="0"/>
              <a:t>"),</a:t>
            </a:r>
          </a:p>
          <a:p>
            <a:pPr>
              <a:buNone/>
            </a:pPr>
            <a:r>
              <a:rPr lang="pt-BR" dirty="0" smtClean="0"/>
              <a:t>	("O Tronco"),</a:t>
            </a:r>
          </a:p>
          <a:p>
            <a:pPr>
              <a:buNone/>
            </a:pPr>
            <a:r>
              <a:rPr lang="pt-BR" dirty="0" smtClean="0"/>
              <a:t>	("A escrava Isaura"),</a:t>
            </a:r>
          </a:p>
          <a:p>
            <a:pPr>
              <a:buNone/>
            </a:pPr>
            <a:r>
              <a:rPr lang="pt-BR" dirty="0" smtClean="0"/>
              <a:t>	("O Pagador de Promessas"),</a:t>
            </a:r>
          </a:p>
          <a:p>
            <a:pPr>
              <a:buNone/>
            </a:pPr>
            <a:r>
              <a:rPr lang="pt-BR" dirty="0" smtClean="0"/>
              <a:t>	("O que é isso, Companheiro?"),</a:t>
            </a:r>
          </a:p>
          <a:p>
            <a:pPr>
              <a:buNone/>
            </a:pPr>
            <a:r>
              <a:rPr lang="pt-BR" dirty="0" smtClean="0"/>
              <a:t>	("Vidas Secas"),</a:t>
            </a:r>
          </a:p>
          <a:p>
            <a:pPr>
              <a:buNone/>
            </a:pPr>
            <a:r>
              <a:rPr lang="pt-BR" dirty="0" smtClean="0"/>
              <a:t>	("Grande Sertão Veredas");</a:t>
            </a:r>
          </a:p>
          <a:p>
            <a:pPr>
              <a:buNone/>
            </a:pP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2E215-CE83-4BA8-9D48-5C7BD02BCFC3}" type="slidenum">
              <a:rPr lang="pt-BR" smtClean="0"/>
              <a:pPr/>
              <a:t>6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Inserindo dados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pt-BR" dirty="0" smtClean="0"/>
              <a:t>INSERT INTO </a:t>
            </a:r>
            <a:r>
              <a:rPr lang="pt-BR" dirty="0" err="1" smtClean="0"/>
              <a:t>usuario</a:t>
            </a:r>
            <a:r>
              <a:rPr lang="pt-BR" dirty="0" smtClean="0"/>
              <a:t> (</a:t>
            </a:r>
            <a:r>
              <a:rPr lang="pt-BR" dirty="0" err="1" smtClean="0"/>
              <a:t>nome_usuario</a:t>
            </a:r>
            <a:r>
              <a:rPr lang="pt-BR" dirty="0" smtClean="0"/>
              <a:t>, </a:t>
            </a:r>
            <a:r>
              <a:rPr lang="pt-BR" dirty="0" err="1" smtClean="0"/>
              <a:t>email_usuario</a:t>
            </a:r>
            <a:r>
              <a:rPr lang="pt-BR" dirty="0" smtClean="0"/>
              <a:t>, </a:t>
            </a:r>
            <a:r>
              <a:rPr lang="pt-BR" dirty="0" err="1" smtClean="0"/>
              <a:t>data_nasc_usuario</a:t>
            </a:r>
            <a:r>
              <a:rPr lang="pt-BR" dirty="0" smtClean="0"/>
              <a:t>) VALUES</a:t>
            </a:r>
          </a:p>
          <a:p>
            <a:pPr>
              <a:buNone/>
            </a:pPr>
            <a:r>
              <a:rPr lang="pt-BR" dirty="0" smtClean="0"/>
              <a:t>	("João Silva", "joao@email.com", "1992-08-09"),</a:t>
            </a:r>
          </a:p>
          <a:p>
            <a:pPr>
              <a:buNone/>
            </a:pPr>
            <a:r>
              <a:rPr lang="pt-BR" dirty="0" smtClean="0"/>
              <a:t>	("Maria Mota", "maria@provedor.net", "1984-05-17"),</a:t>
            </a:r>
          </a:p>
          <a:p>
            <a:pPr>
              <a:buNone/>
            </a:pPr>
            <a:r>
              <a:rPr lang="pt-BR" dirty="0" smtClean="0"/>
              <a:t>	("Eduardo </a:t>
            </a:r>
            <a:r>
              <a:rPr lang="pt-BR" dirty="0" err="1" smtClean="0"/>
              <a:t>Cançado</a:t>
            </a:r>
            <a:r>
              <a:rPr lang="pt-BR" dirty="0" smtClean="0"/>
              <a:t>", "edu@email.com", "1996-02-23"),</a:t>
            </a:r>
          </a:p>
          <a:p>
            <a:pPr>
              <a:buNone/>
            </a:pPr>
            <a:r>
              <a:rPr lang="pt-BR" dirty="0" smtClean="0"/>
              <a:t>	("Silvia Alencar", "silvia@provedor.net", "1973-09-20"),</a:t>
            </a:r>
          </a:p>
          <a:p>
            <a:pPr>
              <a:buNone/>
            </a:pPr>
            <a:r>
              <a:rPr lang="pt-BR" dirty="0" smtClean="0"/>
              <a:t>	("Gabriela Medeiros", "gabi@email.com", "1993-01-10"),</a:t>
            </a:r>
          </a:p>
          <a:p>
            <a:pPr>
              <a:buNone/>
            </a:pPr>
            <a:r>
              <a:rPr lang="pt-BR" dirty="0" smtClean="0"/>
              <a:t>	("Karina Silva", "karin@email.com", "1995-03-25");</a:t>
            </a:r>
          </a:p>
          <a:p>
            <a:pPr>
              <a:buNone/>
            </a:pP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2E215-CE83-4BA8-9D48-5C7BD02BCFC3}" type="slidenum">
              <a:rPr lang="pt-BR" smtClean="0"/>
              <a:pPr/>
              <a:t>7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Inserindo dados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pt-BR" dirty="0" smtClean="0"/>
              <a:t>INSERT INTO </a:t>
            </a:r>
            <a:r>
              <a:rPr lang="pt-BR" dirty="0" err="1" smtClean="0"/>
              <a:t>emprestimo</a:t>
            </a:r>
            <a:r>
              <a:rPr lang="pt-BR" dirty="0" smtClean="0"/>
              <a:t> (</a:t>
            </a:r>
            <a:r>
              <a:rPr lang="pt-BR" dirty="0" err="1" smtClean="0"/>
              <a:t>usuario_id_usuario</a:t>
            </a:r>
            <a:r>
              <a:rPr lang="pt-BR" dirty="0" smtClean="0"/>
              <a:t>, </a:t>
            </a:r>
            <a:r>
              <a:rPr lang="pt-BR" dirty="0" err="1" smtClean="0"/>
              <a:t>livro_id_livro</a:t>
            </a:r>
            <a:r>
              <a:rPr lang="pt-BR" dirty="0" smtClean="0"/>
              <a:t>, </a:t>
            </a:r>
            <a:r>
              <a:rPr lang="pt-BR" dirty="0" err="1" smtClean="0"/>
              <a:t>data_emprestimo</a:t>
            </a:r>
            <a:r>
              <a:rPr lang="pt-BR" dirty="0" smtClean="0"/>
              <a:t>, </a:t>
            </a:r>
            <a:r>
              <a:rPr lang="pt-BR" dirty="0" err="1" smtClean="0"/>
              <a:t>data_devolucao</a:t>
            </a:r>
            <a:r>
              <a:rPr lang="pt-BR" dirty="0" smtClean="0"/>
              <a:t>, </a:t>
            </a:r>
            <a:r>
              <a:rPr lang="pt-BR" dirty="0" err="1" smtClean="0"/>
              <a:t>data_entrega</a:t>
            </a:r>
            <a:r>
              <a:rPr lang="pt-BR" dirty="0" smtClean="0"/>
              <a:t>) VALUES</a:t>
            </a:r>
          </a:p>
          <a:p>
            <a:pPr>
              <a:buNone/>
            </a:pPr>
            <a:r>
              <a:rPr lang="pt-BR" dirty="0" smtClean="0"/>
              <a:t>	(1, 4, "2014-07-15", "2014-08-15", "2014-08-10"),</a:t>
            </a:r>
          </a:p>
          <a:p>
            <a:pPr>
              <a:buNone/>
            </a:pPr>
            <a:r>
              <a:rPr lang="pt-BR" dirty="0" smtClean="0"/>
              <a:t>	(3, 2, "2014-08-22", "2014-09-22", "2014-09-21"),</a:t>
            </a:r>
          </a:p>
          <a:p>
            <a:pPr>
              <a:buNone/>
            </a:pPr>
            <a:r>
              <a:rPr lang="pt-BR" dirty="0" smtClean="0"/>
              <a:t>	(2, 6, "2014-08-22", "2014-09-22", </a:t>
            </a:r>
            <a:r>
              <a:rPr lang="pt-BR" dirty="0" err="1" smtClean="0"/>
              <a:t>null</a:t>
            </a:r>
            <a:r>
              <a:rPr lang="pt-BR" dirty="0" smtClean="0"/>
              <a:t>),</a:t>
            </a:r>
          </a:p>
          <a:p>
            <a:pPr>
              <a:buNone/>
            </a:pPr>
            <a:r>
              <a:rPr lang="pt-BR" dirty="0" smtClean="0"/>
              <a:t>	(2, 8, "2014-09-21", "2014-10-21", </a:t>
            </a:r>
            <a:r>
              <a:rPr lang="pt-BR" dirty="0" err="1" smtClean="0"/>
              <a:t>null</a:t>
            </a:r>
            <a:r>
              <a:rPr lang="pt-BR" dirty="0" smtClean="0"/>
              <a:t>),</a:t>
            </a:r>
          </a:p>
          <a:p>
            <a:pPr>
              <a:buNone/>
            </a:pPr>
            <a:r>
              <a:rPr lang="pt-BR" dirty="0" smtClean="0"/>
              <a:t>	(1, 10, "2014-09-23", "2014-10-23", "2014-09-29"),</a:t>
            </a:r>
          </a:p>
          <a:p>
            <a:pPr>
              <a:buNone/>
            </a:pPr>
            <a:r>
              <a:rPr lang="pt-BR" dirty="0" smtClean="0"/>
              <a:t>	(4, 2, "2014-09-23", "2014-10-23", </a:t>
            </a:r>
            <a:r>
              <a:rPr lang="pt-BR" dirty="0" err="1" smtClean="0"/>
              <a:t>null</a:t>
            </a:r>
            <a:r>
              <a:rPr lang="pt-BR" dirty="0" smtClean="0"/>
              <a:t>),</a:t>
            </a:r>
          </a:p>
          <a:p>
            <a:pPr>
              <a:buNone/>
            </a:pPr>
            <a:r>
              <a:rPr lang="pt-BR" dirty="0" smtClean="0"/>
              <a:t>	(4, 7, "2014-09-23", "2014-10-23", </a:t>
            </a:r>
            <a:r>
              <a:rPr lang="pt-BR" dirty="0" err="1" smtClean="0"/>
              <a:t>null</a:t>
            </a:r>
            <a:r>
              <a:rPr lang="pt-BR" dirty="0" smtClean="0"/>
              <a:t>),</a:t>
            </a:r>
          </a:p>
          <a:p>
            <a:pPr>
              <a:buNone/>
            </a:pPr>
            <a:r>
              <a:rPr lang="pt-BR" dirty="0" smtClean="0"/>
              <a:t>	(5, 3, "2014-09-24", "2014-10-24", </a:t>
            </a:r>
            <a:r>
              <a:rPr lang="pt-BR" dirty="0" err="1" smtClean="0"/>
              <a:t>null</a:t>
            </a:r>
            <a:r>
              <a:rPr lang="pt-BR" dirty="0" smtClean="0"/>
              <a:t>),</a:t>
            </a:r>
          </a:p>
          <a:p>
            <a:pPr>
              <a:buNone/>
            </a:pPr>
            <a:r>
              <a:rPr lang="pt-BR" dirty="0" smtClean="0"/>
              <a:t>	(5, 9, "2014-09-24", "2014-10-24", </a:t>
            </a:r>
            <a:r>
              <a:rPr lang="pt-BR" dirty="0" err="1" smtClean="0"/>
              <a:t>null</a:t>
            </a:r>
            <a:r>
              <a:rPr lang="pt-BR" dirty="0" smtClean="0"/>
              <a:t>),</a:t>
            </a:r>
          </a:p>
          <a:p>
            <a:pPr>
              <a:buNone/>
            </a:pPr>
            <a:r>
              <a:rPr lang="pt-BR" dirty="0" smtClean="0"/>
              <a:t>	(5, 1, "2014-09-24", "2014-10-24", </a:t>
            </a:r>
            <a:r>
              <a:rPr lang="pt-BR" dirty="0" err="1" smtClean="0"/>
              <a:t>null</a:t>
            </a:r>
            <a:r>
              <a:rPr lang="pt-BR" dirty="0" smtClean="0"/>
              <a:t>),</a:t>
            </a:r>
          </a:p>
          <a:p>
            <a:pPr>
              <a:buNone/>
            </a:pPr>
            <a:r>
              <a:rPr lang="pt-BR" dirty="0" smtClean="0"/>
              <a:t>	(6, 3, "2014-09-01", "2014-10-01", "2014-09-30");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2E215-CE83-4BA8-9D48-5C7BD02BCFC3}" type="slidenum">
              <a:rPr lang="pt-BR" smtClean="0"/>
              <a:pPr/>
              <a:t>8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err="1" smtClean="0"/>
              <a:t>Stored</a:t>
            </a:r>
            <a:r>
              <a:rPr lang="pt-BR" dirty="0" smtClean="0"/>
              <a:t> </a:t>
            </a:r>
            <a:r>
              <a:rPr lang="pt-BR" dirty="0" err="1" smtClean="0"/>
              <a:t>Procedures</a:t>
            </a:r>
            <a:r>
              <a:rPr lang="pt-BR" dirty="0" smtClean="0"/>
              <a:t> (Procedimentos Armazenados)</a:t>
            </a:r>
            <a:endParaRPr lang="pt-BR" dirty="0"/>
          </a:p>
        </p:txBody>
      </p:sp>
      <p:pic>
        <p:nvPicPr>
          <p:cNvPr id="4" name="Imagem 3" descr="call_stored_proc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7664" y="1772816"/>
            <a:ext cx="6884242" cy="4485972"/>
          </a:xfrm>
          <a:prstGeom prst="rect">
            <a:avLst/>
          </a:prstGeom>
        </p:spPr>
      </p:pic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2E215-CE83-4BA8-9D48-5C7BD02BCFC3}" type="slidenum">
              <a:rPr lang="pt-BR" smtClean="0"/>
              <a:pPr/>
              <a:t>9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ício">
  <a:themeElements>
    <a:clrScheme name="Solstício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ício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ício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311</TotalTime>
  <Words>491</Words>
  <Application>Microsoft Office PowerPoint</Application>
  <PresentationFormat>Apresentação na tela (4:3)</PresentationFormat>
  <Paragraphs>135</Paragraphs>
  <Slides>17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17</vt:i4>
      </vt:variant>
    </vt:vector>
  </HeadingPairs>
  <TitlesOfParts>
    <vt:vector size="18" baseType="lpstr">
      <vt:lpstr>Solstício</vt:lpstr>
      <vt:lpstr>Utilizando Stored Procedures e Functions</vt:lpstr>
      <vt:lpstr>Prática de Laboratório</vt:lpstr>
      <vt:lpstr>Modelo Relacional</vt:lpstr>
      <vt:lpstr>Criando as estruturas</vt:lpstr>
      <vt:lpstr>Criando as estruturas</vt:lpstr>
      <vt:lpstr>Inserindo dados</vt:lpstr>
      <vt:lpstr>Inserindo dados</vt:lpstr>
      <vt:lpstr>Inserindo dados</vt:lpstr>
      <vt:lpstr>Stored Procedures (Procedimentos Armazenados)</vt:lpstr>
      <vt:lpstr>Stored Procedures (Procedimentos Armazenados)</vt:lpstr>
      <vt:lpstr>Stored Procedures (Procedimentos Armazenados)</vt:lpstr>
      <vt:lpstr>Stored Procedures (Procedimentos Armazenados): Chamada</vt:lpstr>
      <vt:lpstr>Stored Procedures (Procedimentos Armazenados)</vt:lpstr>
      <vt:lpstr>Stored Procedures (Procedimentos Armazenados)</vt:lpstr>
      <vt:lpstr>Functions (Funções)</vt:lpstr>
      <vt:lpstr>Functions (Funções)</vt:lpstr>
      <vt:lpstr>Functions (Funções): Chamada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Utilizando Views, Stored Procedures e Triggers</dc:title>
  <dc:creator>Daniel</dc:creator>
  <cp:lastModifiedBy>1ЯɄ7ЯΘd Θ1פЯƎƧ</cp:lastModifiedBy>
  <cp:revision>11</cp:revision>
  <dcterms:created xsi:type="dcterms:W3CDTF">2014-10-01T16:06:46Z</dcterms:created>
  <dcterms:modified xsi:type="dcterms:W3CDTF">2017-05-14T23:18:22Z</dcterms:modified>
</cp:coreProperties>
</file>