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handoutMasterIdLst>
    <p:handoutMasterId r:id="rId26"/>
  </p:handoutMasterIdLst>
  <p:sldIdLst>
    <p:sldId id="256" r:id="rId2"/>
    <p:sldId id="257" r:id="rId3"/>
    <p:sldId id="286" r:id="rId4"/>
    <p:sldId id="298" r:id="rId5"/>
    <p:sldId id="299" r:id="rId6"/>
    <p:sldId id="287" r:id="rId7"/>
    <p:sldId id="272" r:id="rId8"/>
    <p:sldId id="281" r:id="rId9"/>
    <p:sldId id="282" r:id="rId10"/>
    <p:sldId id="283" r:id="rId11"/>
    <p:sldId id="284" r:id="rId12"/>
    <p:sldId id="288" r:id="rId13"/>
    <p:sldId id="289" r:id="rId14"/>
    <p:sldId id="290" r:id="rId15"/>
    <p:sldId id="291" r:id="rId16"/>
    <p:sldId id="273" r:id="rId17"/>
    <p:sldId id="274" r:id="rId18"/>
    <p:sldId id="297" r:id="rId19"/>
    <p:sldId id="292" r:id="rId20"/>
    <p:sldId id="293" r:id="rId21"/>
    <p:sldId id="294" r:id="rId22"/>
    <p:sldId id="295" r:id="rId23"/>
    <p:sldId id="296" r:id="rId24"/>
    <p:sldId id="268" r:id="rId25"/>
  </p:sldIdLst>
  <p:sldSz cx="9144000" cy="6858000" type="screen4x3"/>
  <p:notesSz cx="6669088" cy="97536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1650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87363"/>
          </a:xfrm>
          <a:prstGeom prst="rect">
            <a:avLst/>
          </a:prstGeom>
        </p:spPr>
        <p:txBody>
          <a:bodyPr vert="horz" lIns="89611" tIns="44806" rIns="89611" bIns="44806" rtlCol="0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87363"/>
          </a:xfrm>
          <a:prstGeom prst="rect">
            <a:avLst/>
          </a:prstGeom>
        </p:spPr>
        <p:txBody>
          <a:bodyPr vert="horz" lIns="89611" tIns="44806" rIns="89611" bIns="44806" rtlCol="0"/>
          <a:lstStyle>
            <a:lvl1pPr algn="r">
              <a:defRPr sz="1200"/>
            </a:lvl1pPr>
          </a:lstStyle>
          <a:p>
            <a:pPr>
              <a:defRPr/>
            </a:pPr>
            <a:fld id="{967B7106-B809-45D8-8944-C924D794DA56}" type="datetimeFigureOut">
              <a:rPr lang="pt-BR"/>
              <a:pPr>
                <a:defRPr/>
              </a:pPr>
              <a:t>14/05/2017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264650"/>
            <a:ext cx="2889250" cy="487363"/>
          </a:xfrm>
          <a:prstGeom prst="rect">
            <a:avLst/>
          </a:prstGeom>
        </p:spPr>
        <p:txBody>
          <a:bodyPr vert="horz" lIns="89611" tIns="44806" rIns="89611" bIns="4480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778250" y="9264650"/>
            <a:ext cx="2889250" cy="487363"/>
          </a:xfrm>
          <a:prstGeom prst="rect">
            <a:avLst/>
          </a:prstGeom>
        </p:spPr>
        <p:txBody>
          <a:bodyPr vert="horz" lIns="89611" tIns="44806" rIns="89611" bIns="44806" rtlCol="0" anchor="b"/>
          <a:lstStyle>
            <a:lvl1pPr algn="r">
              <a:defRPr sz="1200"/>
            </a:lvl1pPr>
          </a:lstStyle>
          <a:p>
            <a:pPr>
              <a:defRPr/>
            </a:pPr>
            <a:fld id="{5FB4F4EE-A267-4537-AD9A-E50ED01647A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01948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AB71D-0A7D-41A3-AA75-8F9EFE8067F9}" type="datetimeFigureOut">
              <a:rPr lang="pt-BR"/>
              <a:pPr>
                <a:defRPr/>
              </a:pPr>
              <a:t>14/05/2017</a:t>
            </a:fld>
            <a:endParaRPr lang="pt-BR"/>
          </a:p>
        </p:txBody>
      </p:sp>
      <p:sp>
        <p:nvSpPr>
          <p:cNvPr id="5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9789B-A843-4A42-B8FA-93FC50524EB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37684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A93A2-2C64-47D2-8246-0A204FD0F0CE}" type="datetimeFigureOut">
              <a:rPr lang="pt-BR"/>
              <a:pPr>
                <a:defRPr/>
              </a:pPr>
              <a:t>14/05/2017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097A1-038E-487D-B64C-E1838864130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957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4000C-6AC8-4567-ABEE-8DCCEBBF564F}" type="datetimeFigureOut">
              <a:rPr lang="pt-BR"/>
              <a:pPr>
                <a:defRPr/>
              </a:pPr>
              <a:t>14/05/2017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A6E6C-5815-47A4-BF38-9A07290FA2A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844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66DDC-8FB2-4F71-8052-DC210F662BB7}" type="datetimeFigureOut">
              <a:rPr lang="pt-BR"/>
              <a:pPr>
                <a:defRPr/>
              </a:pPr>
              <a:t>14/05/2017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A447E-0D46-4C5A-AFC6-7869B172025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1327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18394-75C0-4646-833E-8BA8D7C3662D}" type="datetimeFigureOut">
              <a:rPr lang="pt-BR"/>
              <a:pPr>
                <a:defRPr/>
              </a:pPr>
              <a:t>14/05/2017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0454C-4733-4BBE-B9EA-6D613E665AB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20114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BDB27-CE58-4C32-8BB6-D23FFA41E3FF}" type="datetimeFigureOut">
              <a:rPr lang="pt-BR"/>
              <a:pPr>
                <a:defRPr/>
              </a:pPr>
              <a:t>14/05/2017</a:t>
            </a:fld>
            <a:endParaRPr lang="pt-BR"/>
          </a:p>
        </p:txBody>
      </p:sp>
      <p:sp>
        <p:nvSpPr>
          <p:cNvPr id="6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B718B-9B85-4684-B60A-EC1B0FC1EF1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1352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4861E-357F-4F04-8300-1D775387D4A7}" type="datetimeFigureOut">
              <a:rPr lang="pt-BR"/>
              <a:pPr>
                <a:defRPr/>
              </a:pPr>
              <a:t>14/05/2017</a:t>
            </a:fld>
            <a:endParaRPr lang="pt-BR"/>
          </a:p>
        </p:txBody>
      </p:sp>
      <p:sp>
        <p:nvSpPr>
          <p:cNvPr id="8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C8E9E-C213-48F9-9203-3B4DC952BB7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9540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A8079-6593-4FF0-9A68-64A12ED4A247}" type="datetimeFigureOut">
              <a:rPr lang="pt-BR"/>
              <a:pPr>
                <a:defRPr/>
              </a:pPr>
              <a:t>14/05/2017</a:t>
            </a:fld>
            <a:endParaRPr lang="pt-BR"/>
          </a:p>
        </p:txBody>
      </p:sp>
      <p:sp>
        <p:nvSpPr>
          <p:cNvPr id="4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6C9A5-C026-46B2-A753-2DFDEA521E2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40863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BE72A-4371-4ACE-B941-3A735E784B9F}" type="datetimeFigureOut">
              <a:rPr lang="pt-BR"/>
              <a:pPr>
                <a:defRPr/>
              </a:pPr>
              <a:t>14/05/2017</a:t>
            </a:fld>
            <a:endParaRPr lang="pt-BR"/>
          </a:p>
        </p:txBody>
      </p:sp>
      <p:sp>
        <p:nvSpPr>
          <p:cNvPr id="3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967AE-8DDE-488E-8AE6-4A5C297EE80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9862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C7783-6E5B-4F4C-8362-F63FDDDDD8C6}" type="datetimeFigureOut">
              <a:rPr lang="pt-BR"/>
              <a:pPr>
                <a:defRPr/>
              </a:pPr>
              <a:t>14/05/2017</a:t>
            </a:fld>
            <a:endParaRPr lang="pt-BR"/>
          </a:p>
        </p:txBody>
      </p:sp>
      <p:sp>
        <p:nvSpPr>
          <p:cNvPr id="6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AA441-6F1A-41C1-B22E-5B33CF200C6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7396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com Único Canto Aparado e Arredondado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riângulo retângulo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orma livre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pt-BR" noProof="0" smtClean="0"/>
              <a:t>Clique no ícone para adicionar uma imagem</a:t>
            </a:r>
            <a:endParaRPr lang="en-US" noProof="0" dirty="0"/>
          </a:p>
        </p:txBody>
      </p:sp>
      <p:sp>
        <p:nvSpPr>
          <p:cNvPr id="9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4FFB1-5EEE-4540-93CD-A450CEEDEA37}" type="datetimeFigureOut">
              <a:rPr lang="pt-BR"/>
              <a:pPr>
                <a:defRPr/>
              </a:pPr>
              <a:t>14/05/2017</a:t>
            </a:fld>
            <a:endParaRPr lang="pt-BR"/>
          </a:p>
        </p:txBody>
      </p:sp>
      <p:sp>
        <p:nvSpPr>
          <p:cNvPr id="10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1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32334-7089-4A67-AB46-39A72F14969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5704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Espaço Reservado para Título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estilo do título mestre</a:t>
            </a:r>
            <a:endParaRPr lang="en-US" altLang="pt-BR" smtClean="0"/>
          </a:p>
        </p:txBody>
      </p:sp>
      <p:sp>
        <p:nvSpPr>
          <p:cNvPr id="1029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os estilos do texto mestre</a:t>
            </a:r>
          </a:p>
          <a:p>
            <a:pPr lvl="1"/>
            <a:r>
              <a:rPr lang="pt-BR" altLang="pt-BR" smtClean="0"/>
              <a:t>Segundo nível</a:t>
            </a:r>
          </a:p>
          <a:p>
            <a:pPr lvl="2"/>
            <a:r>
              <a:rPr lang="pt-BR" altLang="pt-BR" smtClean="0"/>
              <a:t>Terceiro nível</a:t>
            </a:r>
          </a:p>
          <a:p>
            <a:pPr lvl="3"/>
            <a:r>
              <a:rPr lang="pt-BR" altLang="pt-BR" smtClean="0"/>
              <a:t>Quarto nível</a:t>
            </a:r>
          </a:p>
          <a:p>
            <a:pPr lvl="4"/>
            <a:r>
              <a:rPr lang="pt-BR" altLang="pt-BR" smtClean="0"/>
              <a:t>Quinto nível</a:t>
            </a:r>
            <a:endParaRPr lang="en-US" altLang="pt-BR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37CC2074-557D-4C56-AEA3-809BDA25F29F}" type="datetimeFigureOut">
              <a:rPr lang="pt-BR"/>
              <a:pPr>
                <a:defRPr/>
              </a:pPr>
              <a:t>14/05/2017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D544323-CBBC-4D25-BCB1-4903DFA8315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grpSp>
        <p:nvGrpSpPr>
          <p:cNvPr id="1033" name="Grupo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28" r:id="rId2"/>
    <p:sldLayoutId id="2147483937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8" r:id="rId9"/>
    <p:sldLayoutId id="2147483934" r:id="rId10"/>
    <p:sldLayoutId id="214748393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dirty="0" smtClean="0"/>
              <a:t>Banco de Dados II</a:t>
            </a:r>
            <a:endParaRPr lang="pt-BR" dirty="0"/>
          </a:p>
        </p:txBody>
      </p:sp>
      <p:sp>
        <p:nvSpPr>
          <p:cNvPr id="5123" name="Subtítulo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</a:pPr>
            <a:r>
              <a:rPr lang="pt-BR" altLang="pt-BR" sz="1900" smtClean="0"/>
              <a:t>5P/SI – 2011/01</a:t>
            </a:r>
          </a:p>
          <a:p>
            <a:pPr marR="0" eaLnBrk="1" hangingPunct="1">
              <a:lnSpc>
                <a:spcPct val="80000"/>
              </a:lnSpc>
            </a:pPr>
            <a:endParaRPr lang="pt-BR" altLang="pt-BR" sz="1900" smtClean="0"/>
          </a:p>
          <a:p>
            <a:pPr marR="0" eaLnBrk="1" hangingPunct="1">
              <a:lnSpc>
                <a:spcPct val="80000"/>
              </a:lnSpc>
            </a:pPr>
            <a:r>
              <a:rPr lang="pt-BR" altLang="pt-BR" sz="1900" smtClean="0"/>
              <a:t>Prof. Carlos Alberto Seixas</a:t>
            </a:r>
          </a:p>
        </p:txBody>
      </p:sp>
      <p:pic>
        <p:nvPicPr>
          <p:cNvPr id="512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5786438"/>
            <a:ext cx="26289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Como listar</a:t>
            </a:r>
          </a:p>
        </p:txBody>
      </p:sp>
      <p:sp>
        <p:nvSpPr>
          <p:cNvPr id="14339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dirty="0" smtClean="0"/>
              <a:t>Para listarmos todos os </a:t>
            </a:r>
            <a:r>
              <a:rPr lang="pt-BR" altLang="pt-BR" dirty="0" err="1" smtClean="0"/>
              <a:t>stored</a:t>
            </a:r>
            <a:r>
              <a:rPr lang="pt-BR" altLang="pt-BR" dirty="0" smtClean="0"/>
              <a:t> </a:t>
            </a:r>
            <a:r>
              <a:rPr lang="pt-BR" altLang="pt-BR" dirty="0" err="1" smtClean="0"/>
              <a:t>routines</a:t>
            </a:r>
            <a:r>
              <a:rPr lang="pt-BR" altLang="pt-BR" dirty="0" smtClean="0"/>
              <a:t> (</a:t>
            </a:r>
            <a:r>
              <a:rPr lang="pt-BR" altLang="pt-BR" dirty="0" err="1" smtClean="0"/>
              <a:t>Stored</a:t>
            </a:r>
            <a:r>
              <a:rPr lang="pt-BR" altLang="pt-BR" dirty="0" smtClean="0"/>
              <a:t> Procedure e </a:t>
            </a:r>
            <a:r>
              <a:rPr lang="pt-BR" altLang="pt-BR" dirty="0" err="1" smtClean="0"/>
              <a:t>Functions</a:t>
            </a:r>
            <a:r>
              <a:rPr lang="pt-BR" altLang="pt-BR" dirty="0" smtClean="0"/>
              <a:t>), no </a:t>
            </a:r>
            <a:r>
              <a:rPr lang="pt-BR" altLang="pt-BR" dirty="0" err="1" smtClean="0"/>
              <a:t>mysql</a:t>
            </a:r>
            <a:r>
              <a:rPr lang="pt-BR" altLang="pt-BR" dirty="0" smtClean="0"/>
              <a:t> </a:t>
            </a:r>
            <a:r>
              <a:rPr lang="pt-BR" altLang="pt-BR" dirty="0" err="1" smtClean="0"/>
              <a:t>client</a:t>
            </a:r>
            <a:r>
              <a:rPr lang="pt-BR" altLang="pt-BR" dirty="0" smtClean="0"/>
              <a:t>:</a:t>
            </a:r>
          </a:p>
          <a:p>
            <a:endParaRPr lang="pt-BR" altLang="pt-BR" dirty="0" smtClean="0"/>
          </a:p>
          <a:p>
            <a:endParaRPr lang="pt-BR" altLang="pt-BR" dirty="0" smtClean="0"/>
          </a:p>
          <a:p>
            <a:r>
              <a:rPr lang="pt-BR" altLang="pt-BR" dirty="0" err="1" smtClean="0"/>
              <a:t>mysql</a:t>
            </a:r>
            <a:r>
              <a:rPr lang="pt-BR" altLang="pt-BR" dirty="0" smtClean="0"/>
              <a:t>&gt; SELECT * FROM INFORMATION_SCHEMA.ROUTINES;</a:t>
            </a:r>
          </a:p>
          <a:p>
            <a:endParaRPr lang="pt-BR" altLang="pt-BR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Sintaxe Geral</a:t>
            </a:r>
          </a:p>
        </p:txBody>
      </p:sp>
      <p:sp>
        <p:nvSpPr>
          <p:cNvPr id="1536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pt-BR" smtClean="0"/>
              <a:t>CREATE PROCEDURE proc_name([parameters, ...])</a:t>
            </a:r>
            <a:br>
              <a:rPr lang="en-US" altLang="pt-BR" smtClean="0"/>
            </a:br>
            <a:r>
              <a:rPr lang="en-US" altLang="pt-BR" smtClean="0"/>
              <a:t>[characteristics]</a:t>
            </a:r>
            <a:br>
              <a:rPr lang="en-US" altLang="pt-BR" smtClean="0"/>
            </a:br>
            <a:r>
              <a:rPr lang="en-US" altLang="pt-BR" smtClean="0"/>
              <a:t>[BEGIN]</a:t>
            </a:r>
            <a:br>
              <a:rPr lang="en-US" altLang="pt-BR" smtClean="0"/>
            </a:br>
            <a:r>
              <a:rPr lang="en-US" altLang="pt-BR" smtClean="0"/>
              <a:t/>
            </a:r>
            <a:br>
              <a:rPr lang="en-US" altLang="pt-BR" smtClean="0"/>
            </a:br>
            <a:r>
              <a:rPr lang="en-US" altLang="pt-BR" smtClean="0"/>
              <a:t>      corpo_da_rotina;</a:t>
            </a:r>
            <a:br>
              <a:rPr lang="en-US" altLang="pt-BR" smtClean="0"/>
            </a:br>
            <a:r>
              <a:rPr lang="en-US" altLang="pt-BR" smtClean="0"/>
              <a:t/>
            </a:r>
            <a:br>
              <a:rPr lang="en-US" altLang="pt-BR" smtClean="0"/>
            </a:br>
            <a:r>
              <a:rPr lang="en-US" altLang="pt-BR" smtClean="0"/>
              <a:t>[END]</a:t>
            </a:r>
          </a:p>
          <a:p>
            <a:endParaRPr lang="pt-BR" altLang="pt-BR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ítulo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143000"/>
          </a:xfrm>
        </p:spPr>
        <p:txBody>
          <a:bodyPr/>
          <a:lstStyle/>
          <a:p>
            <a:r>
              <a:rPr lang="en-US" altLang="pt-BR" sz="3200" smtClean="0"/>
              <a:t>CREATE PROCEDURE proc_name([parameters, ...])</a:t>
            </a:r>
            <a:br>
              <a:rPr lang="en-US" altLang="pt-BR" sz="3200" smtClean="0"/>
            </a:br>
            <a:r>
              <a:rPr lang="en-US" altLang="pt-BR" sz="3200" smtClean="0"/>
              <a:t>[characteristics] </a:t>
            </a:r>
            <a:endParaRPr lang="pt-BR" altLang="pt-BR" sz="3200" smtClean="0"/>
          </a:p>
        </p:txBody>
      </p:sp>
      <p:sp>
        <p:nvSpPr>
          <p:cNvPr id="16387" name="Espaço Reservado para Conteúdo 2"/>
          <p:cNvSpPr>
            <a:spLocks noGrp="1"/>
          </p:cNvSpPr>
          <p:nvPr>
            <p:ph idx="1"/>
          </p:nvPr>
        </p:nvSpPr>
        <p:spPr>
          <a:xfrm>
            <a:off x="428625" y="1857375"/>
            <a:ext cx="8229600" cy="4389438"/>
          </a:xfrm>
        </p:spPr>
        <p:txBody>
          <a:bodyPr/>
          <a:lstStyle/>
          <a:p>
            <a:r>
              <a:rPr lang="pt-BR" altLang="pt-BR" sz="2000" b="1" i="1" smtClean="0"/>
              <a:t>proc_name</a:t>
            </a:r>
            <a:r>
              <a:rPr lang="pt-BR" altLang="pt-BR" sz="2000" b="1" smtClean="0"/>
              <a:t>: </a:t>
            </a:r>
            <a:r>
              <a:rPr lang="pt-BR" altLang="pt-BR" sz="2000" smtClean="0"/>
              <a:t>seu procedimento armazenado deve ter um nome, para quando for chamado, podermos então usá-lo;</a:t>
            </a:r>
          </a:p>
          <a:p>
            <a:endParaRPr lang="pt-BR" altLang="pt-BR" sz="2000" b="1" i="1" smtClean="0"/>
          </a:p>
          <a:p>
            <a:r>
              <a:rPr lang="pt-BR" altLang="pt-BR" sz="2000" b="1" i="1" smtClean="0"/>
              <a:t>parameters</a:t>
            </a:r>
            <a:r>
              <a:rPr lang="pt-BR" altLang="pt-BR" sz="2000" b="1" smtClean="0"/>
              <a:t>: </a:t>
            </a:r>
            <a:r>
              <a:rPr lang="pt-BR" altLang="pt-BR" sz="2000" smtClean="0"/>
              <a:t>nessa parte do procedimento, informaremos os parâmetros da seguinte forma: [IN | OUT | INOUT] </a:t>
            </a:r>
            <a:r>
              <a:rPr lang="pt-BR" altLang="pt-BR" sz="2000" i="1" smtClean="0"/>
              <a:t>nome_parametro tipo_dado</a:t>
            </a:r>
            <a:r>
              <a:rPr lang="pt-BR" altLang="pt-BR" sz="2000" smtClean="0"/>
              <a:t>.</a:t>
            </a:r>
          </a:p>
          <a:p>
            <a:endParaRPr lang="pt-BR" altLang="pt-BR" sz="2000" smtClean="0"/>
          </a:p>
          <a:p>
            <a:r>
              <a:rPr lang="pt-BR" altLang="pt-BR" sz="2000" smtClean="0"/>
              <a:t>Existem 3 tipos de parâmetros em uma Stored Procedure no MySQL:</a:t>
            </a:r>
          </a:p>
          <a:p>
            <a:r>
              <a:rPr lang="pt-BR" altLang="pt-BR" sz="2000" b="1" smtClean="0"/>
              <a:t>IN, OUT e INOUT.</a:t>
            </a:r>
          </a:p>
          <a:p>
            <a:endParaRPr lang="pt-BR" altLang="pt-BR" sz="2000" smtClean="0"/>
          </a:p>
          <a:p>
            <a:r>
              <a:rPr lang="pt-BR" altLang="pt-BR" sz="2000" b="1" i="1" smtClean="0"/>
              <a:t>characteristics</a:t>
            </a:r>
            <a:r>
              <a:rPr lang="pt-BR" altLang="pt-BR" sz="2000" b="1" smtClean="0"/>
              <a:t>: </a:t>
            </a:r>
            <a:r>
              <a:rPr lang="pt-BR" altLang="pt-BR" sz="2000" smtClean="0"/>
              <a:t>as características do procedimento pode apresentar. </a:t>
            </a:r>
          </a:p>
          <a:p>
            <a:r>
              <a:rPr lang="pt-BR" altLang="pt-BR" sz="2000" smtClean="0"/>
              <a:t>Questões de segurança, se é determinística ou não, qual a linguagem que estamos utilizando e se nosso procedimento modificará dados na banco de dados,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Tipos de Parâmetros</a:t>
            </a:r>
          </a:p>
        </p:txBody>
      </p:sp>
      <p:sp>
        <p:nvSpPr>
          <p:cNvPr id="17411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z="2800" smtClean="0"/>
              <a:t>IN =&gt; de entrada, ou seja, um parâmetro cujo seu valor será utilizado no interior do procedimento para produzir algum resultado; </a:t>
            </a:r>
          </a:p>
          <a:p>
            <a:r>
              <a:rPr lang="pt-BR" altLang="pt-BR" sz="2800" smtClean="0"/>
              <a:t>OUT =&gt; retorna algo de dentro do procedimento para o lado externo, colocando os valores manipulados disponíveis na memória ou no conjunto de resultados; </a:t>
            </a:r>
          </a:p>
          <a:p>
            <a:r>
              <a:rPr lang="pt-BR" altLang="pt-BR" sz="2800" smtClean="0"/>
              <a:t>INOUT =&gt; entrada e saída</a:t>
            </a:r>
          </a:p>
          <a:p>
            <a:endParaRPr lang="pt-BR" altLang="pt-BR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EXEMPLO 1</a:t>
            </a:r>
          </a:p>
        </p:txBody>
      </p:sp>
      <p:sp>
        <p:nvSpPr>
          <p:cNvPr id="18435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935163"/>
            <a:ext cx="8472487" cy="438943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altLang="pt-BR" sz="2400" dirty="0" smtClean="0"/>
              <a:t>DELIMITER $$</a:t>
            </a:r>
            <a:endParaRPr lang="pt-BR" altLang="pt-BR" sz="2400" dirty="0" smtClean="0"/>
          </a:p>
          <a:p>
            <a:pPr>
              <a:buFont typeface="Wingdings 2" pitchFamily="18" charset="2"/>
              <a:buNone/>
            </a:pPr>
            <a:r>
              <a:rPr lang="en-US" altLang="pt-BR" sz="2400" dirty="0" smtClean="0"/>
              <a:t>DROP PROCEDURE IF EXISTS  </a:t>
            </a:r>
            <a:r>
              <a:rPr lang="en-US" altLang="pt-BR" sz="2400" dirty="0" err="1" smtClean="0"/>
              <a:t>proc_mensagem_oi</a:t>
            </a:r>
            <a:r>
              <a:rPr lang="en-US" altLang="pt-BR" sz="2400" dirty="0"/>
              <a:t>$</a:t>
            </a:r>
            <a:r>
              <a:rPr lang="en-US" altLang="pt-BR" sz="2400" dirty="0" smtClean="0"/>
              <a:t>$</a:t>
            </a:r>
            <a:endParaRPr lang="pt-BR" altLang="pt-BR" sz="2400" dirty="0" smtClean="0"/>
          </a:p>
          <a:p>
            <a:pPr>
              <a:buFont typeface="Wingdings 2" pitchFamily="18" charset="2"/>
              <a:buNone/>
            </a:pPr>
            <a:r>
              <a:rPr lang="pt-BR" altLang="pt-BR" sz="2400" dirty="0" smtClean="0"/>
              <a:t>CREATE PROCEDURE  </a:t>
            </a:r>
            <a:r>
              <a:rPr lang="pt-BR" altLang="pt-BR" sz="2400" dirty="0" err="1" smtClean="0"/>
              <a:t>proc_mensagem_oi</a:t>
            </a:r>
            <a:r>
              <a:rPr lang="pt-BR" altLang="pt-BR" sz="2400" dirty="0" smtClean="0"/>
              <a:t>()</a:t>
            </a:r>
            <a:endParaRPr lang="pt-BR" altLang="pt-BR" sz="2400" dirty="0" smtClean="0"/>
          </a:p>
          <a:p>
            <a:pPr>
              <a:buFont typeface="Wingdings 2" pitchFamily="18" charset="2"/>
              <a:buNone/>
            </a:pPr>
            <a:r>
              <a:rPr lang="en-US" altLang="pt-BR" sz="2400" dirty="0" smtClean="0"/>
              <a:t>BEGIN</a:t>
            </a:r>
            <a:endParaRPr lang="pt-BR" altLang="pt-BR" sz="2400" dirty="0" smtClean="0"/>
          </a:p>
          <a:p>
            <a:pPr>
              <a:buFont typeface="Wingdings 2" pitchFamily="18" charset="2"/>
              <a:buNone/>
            </a:pPr>
            <a:r>
              <a:rPr lang="en-US" altLang="pt-BR" sz="2400" dirty="0" smtClean="0"/>
              <a:t>	</a:t>
            </a:r>
            <a:r>
              <a:rPr lang="pt-BR" altLang="pt-BR" sz="2400" dirty="0" smtClean="0"/>
              <a:t>SELECT  </a:t>
            </a:r>
            <a:r>
              <a:rPr lang="pt-BR" altLang="pt-BR" sz="2400" dirty="0" smtClean="0"/>
              <a:t>‘OI</a:t>
            </a:r>
            <a:r>
              <a:rPr lang="pt-BR" altLang="pt-BR" sz="2400" dirty="0" smtClean="0"/>
              <a:t>, MENSAGEM ENVIADA </a:t>
            </a:r>
            <a:r>
              <a:rPr lang="pt-BR" altLang="pt-BR" sz="2400" dirty="0" smtClean="0"/>
              <a:t>!’;</a:t>
            </a:r>
            <a:endParaRPr lang="pt-BR" altLang="pt-BR" sz="2400" dirty="0" smtClean="0"/>
          </a:p>
          <a:p>
            <a:pPr>
              <a:buFont typeface="Wingdings 2" pitchFamily="18" charset="2"/>
              <a:buNone/>
            </a:pPr>
            <a:r>
              <a:rPr lang="pt-BR" altLang="pt-BR" sz="2400" dirty="0" smtClean="0"/>
              <a:t>END $$</a:t>
            </a:r>
          </a:p>
          <a:p>
            <a:pPr>
              <a:buFont typeface="Wingdings 2" pitchFamily="18" charset="2"/>
              <a:buNone/>
            </a:pPr>
            <a:r>
              <a:rPr lang="pt-BR" altLang="pt-BR" sz="2400" dirty="0" smtClean="0"/>
              <a:t>DELIMITER ;</a:t>
            </a:r>
            <a:endParaRPr lang="pt-BR" altLang="pt-BR" sz="2400" dirty="0" smtClean="0"/>
          </a:p>
          <a:p>
            <a:pPr>
              <a:buFont typeface="Wingdings 2" pitchFamily="18" charset="2"/>
              <a:buNone/>
            </a:pPr>
            <a:endParaRPr lang="pt-BR" altLang="pt-BR" sz="24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EXEMPLO 1 - chamada</a:t>
            </a:r>
          </a:p>
        </p:txBody>
      </p:sp>
      <p:sp>
        <p:nvSpPr>
          <p:cNvPr id="19459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dirty="0" smtClean="0"/>
              <a:t>Bem, procedimento compilado basta executarmos o procedimento com o seguinte comando: </a:t>
            </a:r>
          </a:p>
          <a:p>
            <a:r>
              <a:rPr lang="pt-BR" altLang="pt-BR" dirty="0" smtClean="0"/>
              <a:t>CALL  </a:t>
            </a:r>
            <a:r>
              <a:rPr lang="pt-BR" altLang="pt-BR" dirty="0" err="1" smtClean="0"/>
              <a:t>proc_mensagem_oi</a:t>
            </a:r>
            <a:r>
              <a:rPr lang="pt-BR" altLang="pt-BR" dirty="0" smtClean="0"/>
              <a:t>();</a:t>
            </a:r>
          </a:p>
          <a:p>
            <a:r>
              <a:rPr lang="pt-BR" altLang="pt-BR" b="1" dirty="0" smtClean="0"/>
              <a:t>OBS</a:t>
            </a:r>
            <a:r>
              <a:rPr lang="pt-BR" altLang="pt-BR" dirty="0" smtClean="0"/>
              <a:t>.: </a:t>
            </a:r>
            <a:r>
              <a:rPr lang="pt-BR" altLang="pt-BR" i="1" dirty="0" smtClean="0"/>
              <a:t>Após a versão 5.1.18, não é mais necessário os parênteses caso o procedimento não receba parâmetros. </a:t>
            </a:r>
            <a:endParaRPr lang="pt-BR" altLang="pt-BR" dirty="0" smtClean="0"/>
          </a:p>
          <a:p>
            <a:r>
              <a:rPr lang="pt-BR" altLang="pt-BR" dirty="0" smtClean="0"/>
              <a:t>A resposta do procedimento será:</a:t>
            </a:r>
          </a:p>
          <a:p>
            <a:r>
              <a:rPr lang="pt-BR" altLang="pt-BR" dirty="0" smtClean="0"/>
              <a:t>  “</a:t>
            </a:r>
            <a:r>
              <a:rPr lang="pt-BR" altLang="pt-BR" sz="2800" dirty="0" smtClean="0"/>
              <a:t>OI, MENSAGEM ENVIADA !’”</a:t>
            </a:r>
            <a:endParaRPr lang="pt-BR" altLang="pt-BR" dirty="0" smtClean="0"/>
          </a:p>
          <a:p>
            <a:endParaRPr lang="pt-BR" altLang="pt-BR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b="1" smtClean="0"/>
              <a:t>Exemplo 2 </a:t>
            </a:r>
            <a:endParaRPr lang="pt-BR" altLang="pt-BR" smtClean="0"/>
          </a:p>
        </p:txBody>
      </p:sp>
      <p:sp>
        <p:nvSpPr>
          <p:cNvPr id="2048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pt-BR" altLang="pt-BR" dirty="0" smtClean="0"/>
              <a:t>Exemplo na tabela </a:t>
            </a:r>
            <a:r>
              <a:rPr lang="pt-BR" altLang="pt-BR" dirty="0" err="1" smtClean="0"/>
              <a:t>Joins</a:t>
            </a:r>
            <a:r>
              <a:rPr lang="pt-BR" altLang="pt-BR" dirty="0" smtClean="0"/>
              <a:t> da aula passada:</a:t>
            </a:r>
            <a:endParaRPr lang="pt-BR" altLang="pt-BR" dirty="0" smtClean="0"/>
          </a:p>
          <a:p>
            <a:pPr eaLnBrk="1" hangingPunct="1"/>
            <a:r>
              <a:rPr lang="en-US" altLang="pt-BR" dirty="0" smtClean="0"/>
              <a:t>DELIMITER $$</a:t>
            </a:r>
          </a:p>
          <a:p>
            <a:pPr eaLnBrk="1" hangingPunct="1"/>
            <a:r>
              <a:rPr lang="en-US" altLang="pt-BR" dirty="0" smtClean="0"/>
              <a:t>DROP PROCEDURE IF EXISTS </a:t>
            </a:r>
            <a:r>
              <a:rPr lang="en-US" altLang="pt-BR" dirty="0" err="1" smtClean="0"/>
              <a:t>car_total</a:t>
            </a:r>
            <a:r>
              <a:rPr lang="en-US" altLang="pt-BR" dirty="0" smtClean="0"/>
              <a:t> $$</a:t>
            </a:r>
          </a:p>
          <a:p>
            <a:pPr eaLnBrk="1" hangingPunct="1"/>
            <a:r>
              <a:rPr lang="en-US" altLang="pt-BR" dirty="0" smtClean="0"/>
              <a:t>CREATE PROCEDURE </a:t>
            </a:r>
            <a:r>
              <a:rPr lang="en-US" altLang="pt-BR" dirty="0" err="1" smtClean="0"/>
              <a:t>car_total</a:t>
            </a:r>
            <a:r>
              <a:rPr lang="en-US" altLang="pt-BR" dirty="0" smtClean="0"/>
              <a:t>(OUT total INT)</a:t>
            </a:r>
          </a:p>
          <a:p>
            <a:pPr eaLnBrk="1" hangingPunct="1"/>
            <a:r>
              <a:rPr lang="en-US" altLang="pt-BR" dirty="0" smtClean="0"/>
              <a:t>BEGIN</a:t>
            </a:r>
          </a:p>
          <a:p>
            <a:pPr eaLnBrk="1" hangingPunct="1"/>
            <a:r>
              <a:rPr lang="en-US" altLang="pt-BR" dirty="0" smtClean="0"/>
              <a:t>SELECT count(0) INTO total</a:t>
            </a:r>
          </a:p>
          <a:p>
            <a:pPr eaLnBrk="1" hangingPunct="1"/>
            <a:r>
              <a:rPr lang="en-US" altLang="pt-BR" dirty="0" smtClean="0"/>
              <a:t>FROM </a:t>
            </a:r>
            <a:r>
              <a:rPr lang="en-US" altLang="pt-BR" dirty="0" err="1" smtClean="0"/>
              <a:t>carros</a:t>
            </a:r>
            <a:r>
              <a:rPr lang="en-US" altLang="pt-BR" dirty="0" smtClean="0"/>
              <a:t>;</a:t>
            </a:r>
          </a:p>
          <a:p>
            <a:pPr eaLnBrk="1" hangingPunct="1"/>
            <a:r>
              <a:rPr lang="en-US" altLang="pt-BR" dirty="0" smtClean="0"/>
              <a:t>END $$</a:t>
            </a:r>
          </a:p>
          <a:p>
            <a:pPr eaLnBrk="1" hangingPunct="1"/>
            <a:r>
              <a:rPr lang="en-US" altLang="pt-BR" dirty="0" smtClean="0"/>
              <a:t>DELIMITER ;</a:t>
            </a:r>
            <a:endParaRPr lang="pt-BR" alt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b="1" smtClean="0"/>
              <a:t>Chamada</a:t>
            </a:r>
            <a:endParaRPr lang="pt-BR" altLang="pt-BR" smtClean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t-BR" b="1" dirty="0" smtClean="0"/>
              <a:t>Executando a </a:t>
            </a:r>
            <a:r>
              <a:rPr lang="pt-BR" b="1" dirty="0" err="1" smtClean="0"/>
              <a:t>procedure</a:t>
            </a:r>
            <a:r>
              <a:rPr lang="pt-BR" b="1" dirty="0" smtClean="0"/>
              <a:t> via linha de comando</a:t>
            </a:r>
            <a:endParaRPr lang="pt-BR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t-BR" dirty="0" smtClean="0"/>
              <a:t>C:\ </a:t>
            </a:r>
            <a:r>
              <a:rPr lang="pt-BR" dirty="0" err="1" smtClean="0"/>
              <a:t>mysql</a:t>
            </a:r>
            <a:r>
              <a:rPr lang="pt-BR" dirty="0" smtClean="0"/>
              <a:t> -u </a:t>
            </a:r>
            <a:r>
              <a:rPr lang="pt-BR" dirty="0" err="1" smtClean="0"/>
              <a:t>root</a:t>
            </a:r>
            <a:r>
              <a:rPr lang="pt-BR" dirty="0" smtClean="0"/>
              <a:t> -p</a:t>
            </a:r>
            <a:br>
              <a:rPr lang="pt-BR" dirty="0" smtClean="0"/>
            </a:br>
            <a:r>
              <a:rPr lang="pt-BR" dirty="0" smtClean="0"/>
              <a:t>(após teclar ENTER informe a senha do usuário </a:t>
            </a:r>
            <a:r>
              <a:rPr lang="pt-BR" dirty="0" err="1" smtClean="0"/>
              <a:t>root</a:t>
            </a:r>
            <a:r>
              <a:rPr lang="pt-BR" dirty="0" smtClean="0"/>
              <a:t>) </a:t>
            </a:r>
            <a:br>
              <a:rPr lang="pt-BR" dirty="0" smtClean="0"/>
            </a:br>
            <a:endParaRPr lang="pt-BR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t-BR" dirty="0" err="1" smtClean="0"/>
              <a:t>mysql</a:t>
            </a:r>
            <a:r>
              <a:rPr lang="pt-BR" dirty="0" smtClean="0"/>
              <a:t>&gt; use </a:t>
            </a:r>
            <a:r>
              <a:rPr lang="pt-BR" dirty="0" err="1" smtClean="0"/>
              <a:t>joins</a:t>
            </a:r>
            <a:r>
              <a:rPr lang="pt-BR" dirty="0" smtClean="0"/>
              <a:t> </a:t>
            </a:r>
            <a:r>
              <a:rPr lang="pt-BR" sz="2000" dirty="0" smtClean="0">
                <a:solidFill>
                  <a:srgbClr val="FF0000"/>
                </a:solidFill>
              </a:rPr>
              <a:t>(Informamos o </a:t>
            </a:r>
            <a:r>
              <a:rPr lang="pt-BR" sz="2000" dirty="0" smtClean="0">
                <a:solidFill>
                  <a:srgbClr val="FF0000"/>
                </a:solidFill>
              </a:rPr>
              <a:t>database que iremos utilizar)</a:t>
            </a:r>
            <a:endParaRPr lang="pt-BR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err="1" smtClean="0"/>
              <a:t>mysql</a:t>
            </a:r>
            <a:r>
              <a:rPr lang="pt-BR" dirty="0" smtClean="0"/>
              <a:t>&gt; </a:t>
            </a:r>
            <a:r>
              <a:rPr lang="pt-BR" dirty="0" err="1" smtClean="0"/>
              <a:t>call</a:t>
            </a:r>
            <a:r>
              <a:rPr lang="pt-BR" dirty="0" smtClean="0"/>
              <a:t> </a:t>
            </a:r>
            <a:r>
              <a:rPr lang="pt-BR" dirty="0" err="1" smtClean="0"/>
              <a:t>cr_total</a:t>
            </a:r>
            <a:r>
              <a:rPr lang="pt-BR" dirty="0" smtClean="0"/>
              <a:t>(@teste);  </a:t>
            </a:r>
            <a:r>
              <a:rPr lang="pt-BR" sz="2000" dirty="0" smtClean="0">
                <a:solidFill>
                  <a:srgbClr val="FF0000"/>
                </a:solidFill>
              </a:rPr>
              <a:t>(Chamamos a procedure </a:t>
            </a:r>
            <a:r>
              <a:rPr lang="pt-BR" sz="2000" dirty="0" err="1" smtClean="0">
                <a:solidFill>
                  <a:srgbClr val="FF0000"/>
                </a:solidFill>
              </a:rPr>
              <a:t>pr_total</a:t>
            </a:r>
            <a:r>
              <a:rPr lang="pt-BR" sz="2000" dirty="0" smtClean="0">
                <a:solidFill>
                  <a:srgbClr val="FF0000"/>
                </a:solidFill>
              </a:rPr>
              <a:t> e armazenamos o resultado em teste.)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dirty="0" smtClean="0"/>
              <a:t>    </a:t>
            </a:r>
            <a:r>
              <a:rPr lang="pt-BR" dirty="0" err="1" smtClean="0"/>
              <a:t>mysql</a:t>
            </a:r>
            <a:r>
              <a:rPr lang="pt-BR" dirty="0" smtClean="0"/>
              <a:t>&gt; </a:t>
            </a:r>
            <a:r>
              <a:rPr lang="pt-BR" dirty="0" err="1" smtClean="0"/>
              <a:t>select</a:t>
            </a:r>
            <a:r>
              <a:rPr lang="pt-BR" dirty="0" smtClean="0"/>
              <a:t> @teste; </a:t>
            </a:r>
            <a:r>
              <a:rPr lang="pt-BR" sz="2400" dirty="0" smtClean="0">
                <a:solidFill>
                  <a:srgbClr val="FF0000"/>
                </a:solidFill>
              </a:rPr>
              <a:t>(</a:t>
            </a:r>
            <a:r>
              <a:rPr lang="pt-BR" sz="2000" dirty="0" smtClean="0">
                <a:solidFill>
                  <a:srgbClr val="FF0000"/>
                </a:solidFill>
              </a:rPr>
              <a:t>Exibimos o resultado. No exemplo acima, trazemos a quantidade de produtos cadastrados.)</a:t>
            </a:r>
            <a:endParaRPr lang="pt-BR" sz="2200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Functions</a:t>
            </a:r>
          </a:p>
        </p:txBody>
      </p:sp>
      <p:sp>
        <p:nvSpPr>
          <p:cNvPr id="22531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altLang="pt-BR" b="1" i="1" smtClean="0"/>
              <a:t>Características: </a:t>
            </a:r>
            <a:endParaRPr lang="en-US" altLang="pt-BR" b="1" smtClean="0"/>
          </a:p>
          <a:p>
            <a:r>
              <a:rPr lang="en-US" altLang="pt-BR" smtClean="0"/>
              <a:t>São definidas pelo usuário, </a:t>
            </a:r>
          </a:p>
          <a:p>
            <a:r>
              <a:rPr lang="en-US" altLang="pt-BR" smtClean="0"/>
              <a:t>Promovem agilidade no desenvolvimento de sistemas, </a:t>
            </a:r>
          </a:p>
          <a:p>
            <a:r>
              <a:rPr lang="en-US" altLang="pt-BR" smtClean="0"/>
              <a:t>Economia na escrita de código, </a:t>
            </a:r>
          </a:p>
          <a:p>
            <a:r>
              <a:rPr lang="en-US" altLang="pt-BR" smtClean="0"/>
              <a:t>Lógica também por conta do banco de dados, </a:t>
            </a:r>
          </a:p>
          <a:p>
            <a:r>
              <a:rPr lang="en-US" altLang="pt-BR" smtClean="0"/>
              <a:t>Oferecem mais segurança aos componentes que manipulam dados e produzem informações, </a:t>
            </a:r>
          </a:p>
          <a:p>
            <a:r>
              <a:rPr lang="en-US" altLang="pt-BR" smtClean="0"/>
              <a:t>Facilitam a manutenção ,</a:t>
            </a:r>
          </a:p>
          <a:p>
            <a:r>
              <a:rPr lang="en-US" altLang="pt-BR" smtClean="0"/>
              <a:t>Minimizam o consumo de banda entre o servidor de banco de dados MySQL e a sua aplicação.</a:t>
            </a:r>
            <a:endParaRPr lang="pt-BR" altLang="pt-BR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Exemplo 1</a:t>
            </a:r>
          </a:p>
        </p:txBody>
      </p:sp>
      <p:sp>
        <p:nvSpPr>
          <p:cNvPr id="23555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pt-BR" altLang="pt-BR" sz="2400" smtClean="0"/>
              <a:t>mysql&gt; DELIMITER // </a:t>
            </a:r>
          </a:p>
          <a:p>
            <a:pPr>
              <a:buFont typeface="Wingdings 2" pitchFamily="18" charset="2"/>
              <a:buNone/>
            </a:pPr>
            <a:r>
              <a:rPr lang="pt-BR" altLang="pt-BR" sz="2400" smtClean="0"/>
              <a:t>mysql&gt; CREATE FUNCTION palavra (texto CHAR(20)) RETURNS CHAR(50) </a:t>
            </a:r>
          </a:p>
          <a:p>
            <a:pPr>
              <a:buFont typeface="Wingdings 2" pitchFamily="18" charset="2"/>
              <a:buNone/>
            </a:pPr>
            <a:r>
              <a:rPr lang="pt-BR" altLang="pt-BR" sz="2400" smtClean="0"/>
              <a:t>     -&gt; RETURN CONCAT('Voce digitou: ',texto,' !!!'); </a:t>
            </a:r>
          </a:p>
          <a:p>
            <a:pPr>
              <a:buFont typeface="Wingdings 2" pitchFamily="18" charset="2"/>
              <a:buNone/>
            </a:pPr>
            <a:r>
              <a:rPr lang="pt-BR" altLang="pt-BR" sz="2400" smtClean="0"/>
              <a:t>     -&gt; // mysql</a:t>
            </a:r>
          </a:p>
          <a:p>
            <a:pPr>
              <a:buFont typeface="Wingdings 2" pitchFamily="18" charset="2"/>
              <a:buNone/>
            </a:pPr>
            <a:r>
              <a:rPr lang="pt-BR" altLang="pt-BR" sz="2400" smtClean="0"/>
              <a:t>&gt; DELIMITER ;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Agenda</a:t>
            </a:r>
          </a:p>
        </p:txBody>
      </p:sp>
      <p:sp>
        <p:nvSpPr>
          <p:cNvPr id="6147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Implementação  sobre   SGBD MySQL </a:t>
            </a:r>
          </a:p>
          <a:p>
            <a:pPr lvl="1" eaLnBrk="1" hangingPunct="1"/>
            <a:r>
              <a:rPr lang="pt-BR" altLang="pt-BR" smtClean="0"/>
              <a:t>DateTime, Date, Timestamp</a:t>
            </a:r>
          </a:p>
          <a:p>
            <a:pPr lvl="1" eaLnBrk="1" hangingPunct="1"/>
            <a:r>
              <a:rPr lang="pt-BR" altLang="pt-BR" smtClean="0"/>
              <a:t>Stored Procedures</a:t>
            </a:r>
          </a:p>
          <a:p>
            <a:pPr lvl="1" eaLnBrk="1" hangingPunct="1"/>
            <a:r>
              <a:rPr lang="pt-BR" altLang="pt-BR" smtClean="0"/>
              <a:t>Functions</a:t>
            </a:r>
          </a:p>
          <a:p>
            <a:pPr eaLnBrk="1" hangingPunct="1"/>
            <a:endParaRPr lang="pt-BR" alt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Chamando função</a:t>
            </a:r>
          </a:p>
        </p:txBody>
      </p:sp>
      <p:sp>
        <p:nvSpPr>
          <p:cNvPr id="24579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mtClean="0"/>
              <a:t>mysql&gt; SELECT palavra('oi'); </a:t>
            </a:r>
          </a:p>
          <a:p>
            <a:endParaRPr lang="pt-BR" altLang="pt-BR" smtClean="0"/>
          </a:p>
          <a:p>
            <a:r>
              <a:rPr lang="pt-BR" altLang="pt-BR" smtClean="0"/>
              <a:t> Voce digitou: oi !!!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Exemplo 2</a:t>
            </a:r>
          </a:p>
        </p:txBody>
      </p:sp>
      <p:sp>
        <p:nvSpPr>
          <p:cNvPr id="2560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mtClean="0"/>
              <a:t>Tabela com os nomes dos alunos de uma disciplina com as notas de quatro bimestres, mostrando a média final. </a:t>
            </a:r>
          </a:p>
          <a:p>
            <a:r>
              <a:rPr lang="pt-BR" altLang="pt-BR" sz="2400" smtClean="0"/>
              <a:t>mysql&gt; CREATE TABLE notas(aluno VARCHAR(10), nota1 INT, nota2 INT, nota3 INT, nota4 INT); </a:t>
            </a:r>
          </a:p>
          <a:p>
            <a:pPr>
              <a:buFont typeface="Wingdings 2" pitchFamily="18" charset="2"/>
              <a:buNone/>
            </a:pPr>
            <a:endParaRPr lang="pt-BR" altLang="pt-BR" sz="2400" smtClean="0"/>
          </a:p>
          <a:p>
            <a:r>
              <a:rPr lang="pt-BR" altLang="pt-BR" sz="2400" smtClean="0"/>
              <a:t>Insira valores nesta tabela. </a:t>
            </a:r>
          </a:p>
          <a:p>
            <a:r>
              <a:rPr lang="pt-BR" altLang="pt-BR" sz="2400" smtClean="0"/>
              <a:t>mysql&gt; INSERT INTO notas VALUES('Maria', 10, 9, 10, 10); mysql&gt; INSERT INTO notas VALUES('Pedro', 5, 2, 3, 4); </a:t>
            </a:r>
          </a:p>
          <a:p>
            <a:endParaRPr lang="pt-BR" altLang="pt-BR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Exemplo - Função</a:t>
            </a:r>
          </a:p>
        </p:txBody>
      </p:sp>
      <p:sp>
        <p:nvSpPr>
          <p:cNvPr id="26627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pt-BR" altLang="pt-BR" sz="2000" smtClean="0"/>
              <a:t>mysql&gt; DELIMITER // </a:t>
            </a:r>
          </a:p>
          <a:p>
            <a:pPr>
              <a:buFont typeface="Wingdings 2" pitchFamily="18" charset="2"/>
              <a:buNone/>
            </a:pPr>
            <a:r>
              <a:rPr lang="pt-BR" altLang="pt-BR" sz="2000" smtClean="0"/>
              <a:t>mysql&gt; CREATE FUNCTION media (nome VARCHAR(10)) </a:t>
            </a:r>
          </a:p>
          <a:p>
            <a:pPr>
              <a:buFont typeface="Wingdings 2" pitchFamily="18" charset="2"/>
              <a:buNone/>
            </a:pPr>
            <a:r>
              <a:rPr lang="pt-BR" altLang="pt-BR" sz="2000" smtClean="0"/>
              <a:t>-&gt; RETURNS FLOAT </a:t>
            </a:r>
          </a:p>
          <a:p>
            <a:pPr>
              <a:buFont typeface="Wingdings 2" pitchFamily="18" charset="2"/>
              <a:buNone/>
            </a:pPr>
            <a:r>
              <a:rPr lang="pt-BR" altLang="pt-BR" sz="2000" smtClean="0"/>
              <a:t>-&gt; DETERMINISTIC </a:t>
            </a:r>
          </a:p>
          <a:p>
            <a:pPr>
              <a:buFont typeface="Wingdings 2" pitchFamily="18" charset="2"/>
              <a:buNone/>
            </a:pPr>
            <a:r>
              <a:rPr lang="pt-BR" altLang="pt-BR" sz="2000" smtClean="0"/>
              <a:t>–&gt; BEGIN </a:t>
            </a:r>
          </a:p>
          <a:p>
            <a:pPr>
              <a:buFont typeface="Wingdings 2" pitchFamily="18" charset="2"/>
              <a:buNone/>
            </a:pPr>
            <a:r>
              <a:rPr lang="pt-BR" altLang="pt-BR" sz="2000" smtClean="0"/>
              <a:t>-&gt; DECLARE n1,n2,n3,n4 INT;</a:t>
            </a:r>
          </a:p>
          <a:p>
            <a:pPr>
              <a:buFont typeface="Wingdings 2" pitchFamily="18" charset="2"/>
              <a:buNone/>
            </a:pPr>
            <a:r>
              <a:rPr lang="pt-BR" altLang="pt-BR" sz="2000" smtClean="0"/>
              <a:t> -&gt; DECLARE med FLOAT; </a:t>
            </a:r>
          </a:p>
          <a:p>
            <a:pPr>
              <a:buFont typeface="Wingdings 2" pitchFamily="18" charset="2"/>
              <a:buNone/>
            </a:pPr>
            <a:r>
              <a:rPr lang="pt-BR" altLang="pt-BR" sz="2000" smtClean="0"/>
              <a:t>-&gt; SELECT nota1,nota2,nota3,nota4 INTO n1,n2,n3,n4 FROM notas WHERE aluno = nome; </a:t>
            </a:r>
          </a:p>
          <a:p>
            <a:pPr>
              <a:buFont typeface="Wingdings 2" pitchFamily="18" charset="2"/>
              <a:buNone/>
            </a:pPr>
            <a:r>
              <a:rPr lang="pt-BR" altLang="pt-BR" sz="2000" smtClean="0"/>
              <a:t>-&gt; SET med = (n1+n2+n3+n4)/4; </a:t>
            </a:r>
          </a:p>
          <a:p>
            <a:pPr>
              <a:buFont typeface="Wingdings 2" pitchFamily="18" charset="2"/>
              <a:buNone/>
            </a:pPr>
            <a:r>
              <a:rPr lang="pt-BR" altLang="pt-BR" sz="2000" smtClean="0"/>
              <a:t>-&gt; RETURN med; </a:t>
            </a:r>
          </a:p>
          <a:p>
            <a:pPr>
              <a:buFont typeface="Wingdings 2" pitchFamily="18" charset="2"/>
              <a:buNone/>
            </a:pPr>
            <a:r>
              <a:rPr lang="pt-BR" altLang="pt-BR" sz="2000" smtClean="0"/>
              <a:t>-&gt; END -&gt; // </a:t>
            </a:r>
          </a:p>
          <a:p>
            <a:pPr>
              <a:buFont typeface="Wingdings 2" pitchFamily="18" charset="2"/>
              <a:buNone/>
            </a:pPr>
            <a:r>
              <a:rPr lang="pt-BR" altLang="pt-BR" sz="2000" smtClean="0"/>
              <a:t>mysql&gt; DELIMITER ;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Chamando</a:t>
            </a:r>
          </a:p>
        </p:txBody>
      </p:sp>
      <p:sp>
        <p:nvSpPr>
          <p:cNvPr id="27651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mtClean="0"/>
              <a:t>mysql&gt; SELECT media('Maria'); </a:t>
            </a:r>
          </a:p>
          <a:p>
            <a:r>
              <a:rPr lang="pt-BR" altLang="pt-BR" smtClean="0"/>
              <a:t>media('Maria') </a:t>
            </a:r>
          </a:p>
          <a:p>
            <a:r>
              <a:rPr lang="pt-BR" altLang="pt-BR" smtClean="0"/>
              <a:t>9.75</a:t>
            </a:r>
          </a:p>
          <a:p>
            <a:endParaRPr lang="pt-BR" altLang="pt-BR" smtClean="0"/>
          </a:p>
          <a:p>
            <a:r>
              <a:rPr lang="pt-BR" altLang="pt-BR" smtClean="0"/>
              <a:t>mysql&gt; SELECT media('Pedro'); </a:t>
            </a:r>
          </a:p>
          <a:p>
            <a:r>
              <a:rPr lang="pt-BR" altLang="pt-BR" smtClean="0"/>
              <a:t> media('Pedro’)</a:t>
            </a:r>
          </a:p>
          <a:p>
            <a:r>
              <a:rPr lang="pt-BR" altLang="pt-BR" smtClean="0"/>
              <a:t>3.5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953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/>
              <a:t>Exercício</a:t>
            </a:r>
            <a:endParaRPr lang="pt-BR" b="1" dirty="0"/>
          </a:p>
        </p:txBody>
      </p:sp>
      <p:sp>
        <p:nvSpPr>
          <p:cNvPr id="11267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1571625"/>
            <a:ext cx="8229600" cy="475297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O ano de 2038</a:t>
            </a:r>
          </a:p>
        </p:txBody>
      </p:sp>
      <p:sp>
        <p:nvSpPr>
          <p:cNvPr id="7171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mtClean="0"/>
              <a:t>O </a:t>
            </a:r>
            <a:r>
              <a:rPr lang="pt-BR" altLang="pt-BR" b="1" smtClean="0"/>
              <a:t>problema do ano 2038</a:t>
            </a:r>
            <a:r>
              <a:rPr lang="pt-BR" altLang="pt-BR" smtClean="0"/>
              <a:t> é uma falha na representação de datas em computadores, que pode causar erros em alguns programas de computador no ano de 2038.</a:t>
            </a:r>
          </a:p>
          <a:p>
            <a:r>
              <a:rPr lang="pt-BR" altLang="pt-BR" smtClean="0"/>
              <a:t>O problema afeta os programas que utilizam a representação de tempo POSIX, em que a data é calculada através do número de segundos (ignorando os segundos bissextos) desde 1 de janeiro de 1970.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/>
          <p:cNvSpPr>
            <a:spLocks noGrp="1"/>
          </p:cNvSpPr>
          <p:nvPr>
            <p:ph type="title"/>
          </p:nvPr>
        </p:nvSpPr>
        <p:spPr>
          <a:xfrm>
            <a:off x="500063" y="928688"/>
            <a:ext cx="8229600" cy="1143000"/>
          </a:xfrm>
        </p:spPr>
        <p:txBody>
          <a:bodyPr/>
          <a:lstStyle/>
          <a:p>
            <a:r>
              <a:rPr lang="pt-BR" altLang="pt-BR" smtClean="0"/>
              <a:t>Datetime</a:t>
            </a:r>
          </a:p>
        </p:txBody>
      </p:sp>
      <p:sp>
        <p:nvSpPr>
          <p:cNvPr id="8195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mtClean="0"/>
              <a:t>O tipo DATETIME é usado quando você precisa de valores que contém informações sobre data e a a hora.</a:t>
            </a:r>
          </a:p>
          <a:p>
            <a:r>
              <a:rPr lang="pt-BR" altLang="pt-BR" smtClean="0"/>
              <a:t>MySQL recupera e mostra valores DATETIME no formato 'YYYY-MM-DD HH:MM:SS'. </a:t>
            </a:r>
          </a:p>
          <a:p>
            <a:r>
              <a:rPr lang="pt-BR" altLang="pt-BR" smtClean="0"/>
              <a:t>A faixa suportada é de '1000-01-01 00:00:00' até '9999-12-31 23:59:59'.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DATE</a:t>
            </a:r>
          </a:p>
        </p:txBody>
      </p:sp>
      <p:sp>
        <p:nvSpPr>
          <p:cNvPr id="9219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mtClean="0"/>
              <a:t>O tipo DATE é usado quando se necessita apenas do valor da data, sem a parte da hora. </a:t>
            </a:r>
          </a:p>
          <a:p>
            <a:r>
              <a:rPr lang="pt-BR" altLang="pt-BR" smtClean="0"/>
              <a:t>MySQL recupera e mostra valores do tipo DATA no formato 'YYYY-MM-DD'. </a:t>
            </a:r>
          </a:p>
          <a:p>
            <a:r>
              <a:rPr lang="pt-BR" altLang="pt-BR" smtClean="0"/>
              <a:t>A faixa suportada é de '1000-01-01' até '9999-12-31'.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Timestamp</a:t>
            </a:r>
          </a:p>
        </p:txBody>
      </p:sp>
      <p:sp>
        <p:nvSpPr>
          <p:cNvPr id="1024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mtClean="0"/>
              <a:t>Numeral de 11 dígitos que representao número de segundos passados desde 01 de janeiro de 1970.</a:t>
            </a:r>
          </a:p>
          <a:p>
            <a:r>
              <a:rPr lang="pt-BR" altLang="pt-BR" smtClean="0"/>
              <a:t>Os valores TIMESTAMP não podem ser anteriores a 1970 ou posteriores a 2037. </a:t>
            </a:r>
          </a:p>
          <a:p>
            <a:r>
              <a:rPr lang="pt-BR" altLang="pt-BR" smtClean="0"/>
              <a:t>Isto significa que datas como '1968-01-01', são permitidas como valores DATETIME ou DATE, mas não são válidas para valores TIMESTAMP e serão convertidas para 0 se atribuídas para tais objetos.</a:t>
            </a:r>
          </a:p>
          <a:p>
            <a:r>
              <a:rPr lang="pt-BR" altLang="pt-BR" smtClean="0"/>
              <a:t>DATETIME, DATE, e TIMESTAMP podem ter  o mesmo  formato, mas não tem a mesa faixa de valores. </a:t>
            </a:r>
            <a:br>
              <a:rPr lang="pt-BR" altLang="pt-BR" smtClean="0"/>
            </a:br>
            <a:endParaRPr lang="pt-BR" altLang="pt-BR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b="1" smtClean="0"/>
              <a:t>Stored Procedures</a:t>
            </a:r>
            <a:endParaRPr lang="pt-BR" altLang="pt-BR" smtClean="0"/>
          </a:p>
        </p:txBody>
      </p:sp>
      <p:sp>
        <p:nvSpPr>
          <p:cNvPr id="11267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pt-BR" altLang="pt-BR" sz="3200" smtClean="0"/>
              <a:t>Conjunto de comandos SQL armazendos no servidor que realizam tarefas específicas e são ativadas como comandos. Podem receber parâmetros de entrada, saída ou entrada e saída.</a:t>
            </a:r>
          </a:p>
          <a:p>
            <a:pPr eaLnBrk="1" hangingPunct="1"/>
            <a:endParaRPr lang="pt-BR" altLang="pt-BR" sz="3200" smtClean="0"/>
          </a:p>
          <a:p>
            <a:pPr eaLnBrk="1" hangingPunct="1"/>
            <a:endParaRPr lang="pt-BR" altLang="pt-BR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Procedimentos armazenados ou stored routines</a:t>
            </a:r>
          </a:p>
        </p:txBody>
      </p:sp>
      <p:sp>
        <p:nvSpPr>
          <p:cNvPr id="12291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z="3200" smtClean="0"/>
              <a:t>São  programas armazenados no servidor, pré-compilados, chamados de forma explícita para executar alguma lógica de manipulação de dados, podendo retornar ou não algum valor".</a:t>
            </a:r>
          </a:p>
          <a:p>
            <a:r>
              <a:rPr lang="pt-BR" altLang="pt-BR" sz="3200" smtClean="0"/>
              <a:t>Estão disponíveis exatamente desde a versão 5.0 do SGBD MySQL.</a:t>
            </a:r>
          </a:p>
          <a:p>
            <a:endParaRPr lang="pt-BR" altLang="pt-BR" sz="32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Stored Procedures - Localização</a:t>
            </a:r>
          </a:p>
        </p:txBody>
      </p:sp>
      <p:sp>
        <p:nvSpPr>
          <p:cNvPr id="13315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pt-BR" altLang="pt-BR" sz="3200" smtClean="0"/>
              <a:t>São inseridos em uma tabela chamada ROUTINES no banco de dados INFORMATION_SCHEMA, que é o dicionário de dados do MySQL.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ux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ux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594</TotalTime>
  <Words>967</Words>
  <Application>Microsoft Office PowerPoint</Application>
  <PresentationFormat>Apresentação na tela (4:3)</PresentationFormat>
  <Paragraphs>130</Paragraphs>
  <Slides>24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Constantia</vt:lpstr>
      <vt:lpstr>Wingdings 2</vt:lpstr>
      <vt:lpstr>Fluxo</vt:lpstr>
      <vt:lpstr>Banco de Dados II</vt:lpstr>
      <vt:lpstr>Agenda</vt:lpstr>
      <vt:lpstr>O ano de 2038</vt:lpstr>
      <vt:lpstr>Datetime</vt:lpstr>
      <vt:lpstr>DATE</vt:lpstr>
      <vt:lpstr>Timestamp</vt:lpstr>
      <vt:lpstr>Stored Procedures</vt:lpstr>
      <vt:lpstr>Procedimentos armazenados ou stored routines</vt:lpstr>
      <vt:lpstr>Stored Procedures - Localização</vt:lpstr>
      <vt:lpstr>Como listar</vt:lpstr>
      <vt:lpstr>Sintaxe Geral</vt:lpstr>
      <vt:lpstr>CREATE PROCEDURE proc_name([parameters, ...]) [characteristics] </vt:lpstr>
      <vt:lpstr>Tipos de Parâmetros</vt:lpstr>
      <vt:lpstr>EXEMPLO 1</vt:lpstr>
      <vt:lpstr>EXEMPLO 1 - chamada</vt:lpstr>
      <vt:lpstr>Exemplo 2 </vt:lpstr>
      <vt:lpstr>Chamada</vt:lpstr>
      <vt:lpstr>Functions</vt:lpstr>
      <vt:lpstr>Exemplo 1</vt:lpstr>
      <vt:lpstr>Chamando função</vt:lpstr>
      <vt:lpstr>Exemplo 2</vt:lpstr>
      <vt:lpstr>Exemplo - Função</vt:lpstr>
      <vt:lpstr>Chamando</vt:lpstr>
      <vt:lpstr>Exercício</vt:lpstr>
    </vt:vector>
  </TitlesOfParts>
  <Company>USP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Prática de Formação IV</dc:title>
  <dc:creator>EERP</dc:creator>
  <cp:lastModifiedBy>1ЯɄ7ЯΘd Θ1פЯƎƧ</cp:lastModifiedBy>
  <cp:revision>75</cp:revision>
  <dcterms:created xsi:type="dcterms:W3CDTF">2009-01-28T19:22:01Z</dcterms:created>
  <dcterms:modified xsi:type="dcterms:W3CDTF">2017-05-14T22:20:02Z</dcterms:modified>
</cp:coreProperties>
</file>