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2" r:id="rId4"/>
    <p:sldId id="273" r:id="rId5"/>
    <p:sldId id="258" r:id="rId6"/>
    <p:sldId id="260" r:id="rId7"/>
    <p:sldId id="261" r:id="rId8"/>
    <p:sldId id="259" r:id="rId9"/>
    <p:sldId id="262" r:id="rId10"/>
    <p:sldId id="277" r:id="rId11"/>
    <p:sldId id="278" r:id="rId12"/>
    <p:sldId id="264" r:id="rId13"/>
    <p:sldId id="275" r:id="rId14"/>
    <p:sldId id="276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3" autoAdjust="0"/>
    <p:restoredTop sz="94660"/>
  </p:normalViewPr>
  <p:slideViewPr>
    <p:cSldViewPr snapToGrid="0">
      <p:cViewPr>
        <p:scale>
          <a:sx n="81" d="100"/>
          <a:sy n="81" d="100"/>
        </p:scale>
        <p:origin x="-12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Caso de uso</a:t>
            </a:r>
            <a:br>
              <a:rPr lang="pt-BR" dirty="0" smtClean="0"/>
            </a:br>
            <a:r>
              <a:rPr lang="pt-BR" dirty="0" smtClean="0"/>
              <a:t>Diagrama de caso de uso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Alunos:</a:t>
            </a:r>
          </a:p>
          <a:p>
            <a:r>
              <a:rPr lang="pt-BR" dirty="0" smtClean="0"/>
              <a:t>Felipe alberto, </a:t>
            </a:r>
            <a:r>
              <a:rPr lang="pt-BR" dirty="0" smtClean="0"/>
              <a:t>Lucas lima, </a:t>
            </a:r>
            <a:r>
              <a:rPr lang="pt-BR" dirty="0" smtClean="0"/>
              <a:t>Roberto Souza, </a:t>
            </a:r>
            <a:r>
              <a:rPr lang="pt-BR" dirty="0" smtClean="0"/>
              <a:t>Elmar e marcelo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102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1" dirty="0"/>
              <a:t>Include</a:t>
            </a:r>
            <a:r>
              <a:rPr lang="pt-BR" b="1" dirty="0"/>
              <a:t> e Extend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Include ou inclusão</a:t>
            </a:r>
          </a:p>
          <a:p>
            <a:r>
              <a:rPr lang="pt-BR" dirty="0" smtClean="0"/>
              <a:t>Utilizado </a:t>
            </a:r>
            <a:r>
              <a:rPr lang="pt-BR" dirty="0"/>
              <a:t>quando um caso de uso é usado dentro de outro caso de </a:t>
            </a:r>
            <a:r>
              <a:rPr lang="pt-BR" dirty="0" smtClean="0"/>
              <a:t>uso.</a:t>
            </a:r>
          </a:p>
          <a:p>
            <a:r>
              <a:rPr lang="pt-BR" dirty="0"/>
              <a:t>Os relacionamentos de inclusão indicam </a:t>
            </a:r>
            <a:r>
              <a:rPr lang="pt-BR" dirty="0" smtClean="0"/>
              <a:t>obrigatoriedade (quando se executa o primeiro, se obriga a executar o segundo)</a:t>
            </a:r>
          </a:p>
          <a:p>
            <a:r>
              <a:rPr lang="pt-BR" dirty="0"/>
              <a:t>Representada por uma seta </a:t>
            </a:r>
            <a:r>
              <a:rPr lang="pt-BR" dirty="0" smtClean="0"/>
              <a:t>tracejada (a </a:t>
            </a:r>
            <a:r>
              <a:rPr lang="pt-BR" dirty="0"/>
              <a:t>seta aponta para o Caso de Uso </a:t>
            </a:r>
            <a:r>
              <a:rPr lang="pt-BR" dirty="0" smtClean="0"/>
              <a:t>incluído</a:t>
            </a:r>
          </a:p>
          <a:p>
            <a:r>
              <a:rPr lang="pt-BR" dirty="0" smtClean="0"/>
              <a:t>É representado desta mandeira &lt;&lt; include &gt;&gt;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4810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1" dirty="0"/>
              <a:t>Include</a:t>
            </a:r>
            <a:r>
              <a:rPr lang="pt-BR" b="1" dirty="0"/>
              <a:t> e Extend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Extend ou Extensão</a:t>
            </a:r>
          </a:p>
          <a:p>
            <a:r>
              <a:rPr lang="pt-BR" dirty="0" smtClean="0"/>
              <a:t>Geralmente usado </a:t>
            </a:r>
            <a:r>
              <a:rPr lang="pt-BR" dirty="0"/>
              <a:t>em funcionalidades opcionais de um caso de </a:t>
            </a:r>
            <a:r>
              <a:rPr lang="pt-BR" dirty="0" smtClean="0"/>
              <a:t>uso</a:t>
            </a:r>
          </a:p>
          <a:p>
            <a:r>
              <a:rPr lang="pt-BR" dirty="0" smtClean="0"/>
              <a:t>Extensão </a:t>
            </a:r>
            <a:r>
              <a:rPr lang="pt-BR" dirty="0"/>
              <a:t>pode necessitar um teste para determinar se o caso de uso será </a:t>
            </a:r>
            <a:r>
              <a:rPr lang="pt-BR" dirty="0" smtClean="0"/>
              <a:t>estendido</a:t>
            </a:r>
            <a:endParaRPr lang="pt-BR" dirty="0"/>
          </a:p>
          <a:p>
            <a:r>
              <a:rPr lang="pt-BR" dirty="0"/>
              <a:t>Exemplo: cenários que somente acontecerão em uma situação específica </a:t>
            </a:r>
            <a:r>
              <a:rPr lang="pt-BR" dirty="0" smtClean="0"/>
              <a:t>se </a:t>
            </a:r>
            <a:r>
              <a:rPr lang="pt-BR" dirty="0"/>
              <a:t>uma determinada situação for </a:t>
            </a:r>
            <a:r>
              <a:rPr lang="pt-BR" dirty="0" smtClean="0"/>
              <a:t>satisfeita</a:t>
            </a:r>
          </a:p>
          <a:p>
            <a:r>
              <a:rPr lang="pt-BR" dirty="0"/>
              <a:t>É representado desta mandeira &lt;&lt; </a:t>
            </a:r>
            <a:r>
              <a:rPr lang="pt-BR" dirty="0" smtClean="0"/>
              <a:t>extend </a:t>
            </a:r>
            <a:r>
              <a:rPr lang="pt-BR" dirty="0"/>
              <a:t>&gt;&gt;</a:t>
            </a:r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678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1" dirty="0"/>
              <a:t>Include</a:t>
            </a:r>
            <a:r>
              <a:rPr lang="pt-BR" b="1" dirty="0"/>
              <a:t> e Extend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/>
              <a:t>Exemplo: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399" y="1597745"/>
            <a:ext cx="8968154" cy="438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368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Generalização /</a:t>
            </a:r>
            <a:r>
              <a:rPr lang="pt-BR" dirty="0" smtClean="0"/>
              <a:t> </a:t>
            </a:r>
            <a:r>
              <a:rPr lang="pt-BR" dirty="0"/>
              <a:t>Especialização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Acontece quando dois ou mais casos de uso possuem características semelhantes </a:t>
            </a:r>
          </a:p>
          <a:p>
            <a:r>
              <a:rPr lang="pt-BR" dirty="0" smtClean="0"/>
              <a:t>O caso de generalização descreve as características compartilhadas</a:t>
            </a:r>
          </a:p>
          <a:p>
            <a:r>
              <a:rPr lang="pt-BR" dirty="0" smtClean="0"/>
              <a:t>As especializações definem caracteristícas específicas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214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Generalização / Especialização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Exemplo:</a:t>
            </a:r>
          </a:p>
          <a:p>
            <a:endParaRPr lang="pt-B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535" y="2704346"/>
            <a:ext cx="6974866" cy="3065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766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        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527538"/>
            <a:ext cx="9905999" cy="5263663"/>
          </a:xfrm>
        </p:spPr>
        <p:txBody>
          <a:bodyPr/>
          <a:lstStyle/>
          <a:p>
            <a:r>
              <a:rPr lang="pt-BR" b="1" dirty="0" smtClean="0"/>
              <a:t>                                 Diagrama de caso de uso</a:t>
            </a:r>
            <a:endParaRPr lang="pt-BR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049" y="1113692"/>
            <a:ext cx="8815115" cy="586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453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Diagrama de </a:t>
            </a:r>
            <a:r>
              <a:rPr lang="pt-BR" i="1" dirty="0"/>
              <a:t>Casos de Uso</a:t>
            </a:r>
            <a:r>
              <a:rPr lang="pt-BR" dirty="0"/>
              <a:t> tem o objetivo de auxiliar a comunicação entre os analistas e o cliente.</a:t>
            </a:r>
          </a:p>
          <a:p>
            <a:r>
              <a:rPr lang="pt-BR" dirty="0"/>
              <a:t>Um diagrama de Caso de Uso descreve um cenário que mostra as funcionalidades do sistema do ponto de vista do usuário. </a:t>
            </a:r>
          </a:p>
          <a:p>
            <a:r>
              <a:rPr lang="pt-BR" dirty="0"/>
              <a:t>O cliente deve ver no diagrama de Casos de Uso as principais funcionalidades de seu sistema.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8146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casos de uso e requisitos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b="1" dirty="0"/>
              <a:t>Casos de Uso </a:t>
            </a:r>
            <a:r>
              <a:rPr lang="pt-BR" dirty="0" smtClean="0"/>
              <a:t>é uma das tecnicas mais populares</a:t>
            </a:r>
            <a:r>
              <a:rPr lang="pt-BR" dirty="0"/>
              <a:t> para descrever claramente todos os requisitos de </a:t>
            </a:r>
            <a:r>
              <a:rPr lang="pt-BR" dirty="0" smtClean="0"/>
              <a:t>um sistema, assim facilitando a </a:t>
            </a:r>
            <a:r>
              <a:rPr lang="pt-BR" dirty="0"/>
              <a:t>captação, identificação, descoberta, registro, validação e manutenção de requisitos de software</a:t>
            </a:r>
            <a:endParaRPr lang="pt-BR" dirty="0" smtClean="0"/>
          </a:p>
          <a:p>
            <a:r>
              <a:rPr lang="pt-BR" dirty="0" smtClean="0"/>
              <a:t>O </a:t>
            </a:r>
            <a:r>
              <a:rPr lang="pt-BR" dirty="0"/>
              <a:t>processo de identificação de requisitos na engenharia de </a:t>
            </a:r>
            <a:r>
              <a:rPr lang="pt-BR" dirty="0" smtClean="0"/>
              <a:t>software</a:t>
            </a:r>
            <a:r>
              <a:rPr lang="pt-BR" dirty="0"/>
              <a:t> tem uma função fundamental </a:t>
            </a:r>
            <a:r>
              <a:rPr lang="pt-BR" dirty="0" smtClean="0"/>
              <a:t>no desenvolvimento correto </a:t>
            </a:r>
            <a:r>
              <a:rPr lang="pt-BR" dirty="0"/>
              <a:t>do projeto, pode-se no entanto </a:t>
            </a:r>
            <a:r>
              <a:rPr lang="pt-BR" dirty="0" smtClean="0"/>
              <a:t>facilmente </a:t>
            </a:r>
            <a:r>
              <a:rPr lang="pt-BR" dirty="0"/>
              <a:t>tornar num processo extenso e </a:t>
            </a:r>
            <a:r>
              <a:rPr lang="pt-BR" dirty="0" smtClean="0"/>
              <a:t>trabalhoso.</a:t>
            </a:r>
          </a:p>
        </p:txBody>
      </p:sp>
    </p:spTree>
    <p:extLst>
      <p:ext uri="{BB962C8B-B14F-4D97-AF65-F5344CB8AC3E}">
        <p14:creationId xmlns:p14="http://schemas.microsoft.com/office/powerpoint/2010/main" val="164992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Cenário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Cada </a:t>
            </a:r>
            <a:r>
              <a:rPr lang="pt-BR" b="1" dirty="0" smtClean="0"/>
              <a:t>caso </a:t>
            </a:r>
            <a:r>
              <a:rPr lang="pt-BR" b="1" dirty="0"/>
              <a:t>de uso</a:t>
            </a:r>
            <a:r>
              <a:rPr lang="pt-BR" dirty="0"/>
              <a:t> descreve um </a:t>
            </a:r>
            <a:r>
              <a:rPr lang="pt-BR" b="1" dirty="0"/>
              <a:t>cenário</a:t>
            </a:r>
            <a:r>
              <a:rPr lang="pt-BR" dirty="0"/>
              <a:t> de possível interação com um utilizador ou um outro sistema. </a:t>
            </a:r>
            <a:r>
              <a:rPr lang="pt-BR" dirty="0" smtClean="0"/>
              <a:t>Deve-se </a:t>
            </a:r>
            <a:r>
              <a:rPr lang="pt-BR" dirty="0"/>
              <a:t>ser os mais </a:t>
            </a:r>
            <a:r>
              <a:rPr lang="pt-BR" dirty="0" smtClean="0"/>
              <a:t>claro possível para </a:t>
            </a:r>
            <a:r>
              <a:rPr lang="pt-BR" dirty="0"/>
              <a:t>que todos </a:t>
            </a:r>
            <a:r>
              <a:rPr lang="pt-BR" dirty="0" smtClean="0"/>
              <a:t>os </a:t>
            </a:r>
            <a:r>
              <a:rPr lang="pt-BR" dirty="0"/>
              <a:t>eventuais leitores de diferentes campos </a:t>
            </a:r>
            <a:r>
              <a:rPr lang="pt-BR" dirty="0" smtClean="0"/>
              <a:t>possam entendê-lo.</a:t>
            </a:r>
          </a:p>
          <a:p>
            <a:r>
              <a:rPr lang="pt-BR" dirty="0"/>
              <a:t>No mínimo, cada caso de uso deveria ter um </a:t>
            </a:r>
            <a:r>
              <a:rPr lang="pt-BR" dirty="0" smtClean="0"/>
              <a:t>“cenário principal”. </a:t>
            </a:r>
            <a:r>
              <a:rPr lang="pt-BR" dirty="0"/>
              <a:t>O cenário principal é normalmente um conjunto de passos, por </a:t>
            </a:r>
            <a:r>
              <a:rPr lang="pt-BR" dirty="0" smtClean="0"/>
              <a:t>exemplo:</a:t>
            </a:r>
          </a:p>
          <a:p>
            <a:r>
              <a:rPr lang="pt-BR" dirty="0" smtClean="0"/>
              <a:t>O </a:t>
            </a:r>
            <a:r>
              <a:rPr lang="pt-BR" dirty="0"/>
              <a:t>sistema pede para o usuário se identificar.</a:t>
            </a:r>
          </a:p>
          <a:p>
            <a:r>
              <a:rPr lang="pt-BR" dirty="0"/>
              <a:t>O usuário digita o seu nome e palavra-chave.</a:t>
            </a:r>
          </a:p>
          <a:p>
            <a:r>
              <a:rPr lang="pt-BR" dirty="0"/>
              <a:t>O sistema verifica a informação de identificação.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958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Notação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O diagrama de Caso de Uso é representado por:</a:t>
            </a:r>
          </a:p>
          <a:p>
            <a:r>
              <a:rPr lang="pt-BR" dirty="0"/>
              <a:t>atores;</a:t>
            </a:r>
          </a:p>
          <a:p>
            <a:r>
              <a:rPr lang="pt-BR" dirty="0"/>
              <a:t>casos de uso;</a:t>
            </a:r>
          </a:p>
          <a:p>
            <a:r>
              <a:rPr lang="pt-BR" dirty="0"/>
              <a:t>relacionamentos entre estes elementos.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4739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1" dirty="0"/>
              <a:t>Atores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Um ator é representado por um boneco e um rótulo com o nome do ator. Um ator é um usuário do sistema, que pode ser um usuário humano ou um outro sistema </a:t>
            </a:r>
            <a:r>
              <a:rPr lang="pt-BR" dirty="0" smtClean="0"/>
              <a:t>computacional.</a:t>
            </a:r>
          </a:p>
          <a:p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949" y="3866781"/>
            <a:ext cx="1059851" cy="2185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85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1" dirty="0"/>
              <a:t>Caso de </a:t>
            </a:r>
            <a:r>
              <a:rPr lang="pt-BR" b="1" i="1" dirty="0" smtClean="0"/>
              <a:t>uso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Um </a:t>
            </a:r>
            <a:r>
              <a:rPr lang="pt-BR" i="1" dirty="0"/>
              <a:t>caso de uso</a:t>
            </a:r>
            <a:r>
              <a:rPr lang="pt-BR" dirty="0"/>
              <a:t> é representado por uma elipse e um rótulo com o nome do </a:t>
            </a:r>
            <a:r>
              <a:rPr lang="pt-BR" i="1" dirty="0"/>
              <a:t>caso de uso</a:t>
            </a:r>
            <a:r>
              <a:rPr lang="pt-BR" dirty="0"/>
              <a:t>. Um </a:t>
            </a:r>
            <a:r>
              <a:rPr lang="pt-BR" i="1" dirty="0"/>
              <a:t>caso de </a:t>
            </a:r>
            <a:r>
              <a:rPr lang="pt-BR" i="1" dirty="0" smtClean="0"/>
              <a:t>uso </a:t>
            </a:r>
            <a:r>
              <a:rPr lang="pt-BR" dirty="0" smtClean="0"/>
              <a:t>define </a:t>
            </a:r>
            <a:r>
              <a:rPr lang="pt-BR" dirty="0"/>
              <a:t>uma grande função do sistema. A implicação é que uma função pode ser estruturada em outras funções e, portanto, um </a:t>
            </a:r>
            <a:r>
              <a:rPr lang="pt-BR" i="1" dirty="0"/>
              <a:t>caso de uso</a:t>
            </a:r>
            <a:r>
              <a:rPr lang="pt-BR" dirty="0"/>
              <a:t> pode ser estruturado.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120" y="4278922"/>
            <a:ext cx="2931792" cy="1761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926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Notação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Estes relacionamentos podem ser:</a:t>
            </a:r>
          </a:p>
          <a:p>
            <a:r>
              <a:rPr lang="pt-BR" dirty="0"/>
              <a:t>associações entre atores e casos de uso;</a:t>
            </a:r>
          </a:p>
          <a:p>
            <a:r>
              <a:rPr lang="pt-BR" dirty="0"/>
              <a:t>generalizações entre os atores;</a:t>
            </a:r>
          </a:p>
          <a:p>
            <a:r>
              <a:rPr lang="pt-BR" dirty="0"/>
              <a:t>generalizações, </a:t>
            </a:r>
            <a:r>
              <a:rPr lang="pt-BR" i="1" dirty="0" err="1"/>
              <a:t>extends</a:t>
            </a:r>
            <a:r>
              <a:rPr lang="pt-BR" dirty="0"/>
              <a:t> e </a:t>
            </a:r>
            <a:r>
              <a:rPr lang="pt-BR" i="1" dirty="0"/>
              <a:t>includes</a:t>
            </a:r>
            <a:r>
              <a:rPr lang="pt-BR" dirty="0"/>
              <a:t> entre os casos de uso.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8537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1" dirty="0" smtClean="0"/>
              <a:t>Relacionamentos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41412" y="1622738"/>
            <a:ext cx="9905999" cy="46750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sz="700" dirty="0"/>
              <a:t> </a:t>
            </a:r>
            <a:r>
              <a:rPr lang="pt-BR" dirty="0"/>
              <a:t>Ajudam a descrever </a:t>
            </a:r>
            <a:r>
              <a:rPr lang="pt-BR" i="1" dirty="0"/>
              <a:t>casos de </a:t>
            </a:r>
            <a:r>
              <a:rPr lang="pt-BR" i="1" dirty="0" smtClean="0"/>
              <a:t>uso</a:t>
            </a:r>
            <a:endParaRPr lang="pt-BR" dirty="0"/>
          </a:p>
          <a:p>
            <a:pPr marL="0" indent="0">
              <a:buNone/>
            </a:pPr>
            <a:r>
              <a:rPr lang="pt-BR" dirty="0" smtClean="0"/>
              <a:t>Entre </a:t>
            </a:r>
            <a:r>
              <a:rPr lang="pt-BR" dirty="0"/>
              <a:t>um ator e um </a:t>
            </a:r>
            <a:r>
              <a:rPr lang="pt-BR" i="1" dirty="0"/>
              <a:t>caso de </a:t>
            </a:r>
            <a:r>
              <a:rPr lang="pt-BR" i="1" dirty="0" smtClean="0"/>
              <a:t>uso</a:t>
            </a:r>
          </a:p>
          <a:p>
            <a:pPr marL="0" indent="0">
              <a:buNone/>
            </a:pPr>
            <a:r>
              <a:rPr lang="pt-BR" dirty="0" smtClean="0"/>
              <a:t>Associação </a:t>
            </a: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Entre atores </a:t>
            </a:r>
          </a:p>
          <a:p>
            <a:pPr marL="0" indent="0">
              <a:buNone/>
            </a:pPr>
            <a:r>
              <a:rPr lang="pt-BR" dirty="0"/>
              <a:t>Generalização</a:t>
            </a:r>
            <a:endParaRPr lang="pt-BR" dirty="0" smtClean="0"/>
          </a:p>
          <a:p>
            <a:pPr marL="0" indent="0">
              <a:buNone/>
            </a:pPr>
            <a:r>
              <a:rPr lang="pt-BR" dirty="0"/>
              <a:t>		</a:t>
            </a:r>
            <a:r>
              <a:rPr lang="pt-BR" dirty="0" smtClean="0"/>
              <a:t>	-Os casos de uso de B são também casos de uso de A.</a:t>
            </a:r>
          </a:p>
          <a:p>
            <a:pPr marL="0" indent="0">
              <a:buNone/>
            </a:pPr>
            <a:r>
              <a:rPr lang="pt-BR" dirty="0"/>
              <a:t>		</a:t>
            </a:r>
            <a:r>
              <a:rPr lang="pt-BR" dirty="0" smtClean="0"/>
              <a:t>	-A tem seus próprios casos de uso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                           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008" y="2747597"/>
            <a:ext cx="24003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455" y="4543621"/>
            <a:ext cx="2353869" cy="1473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497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317</TotalTime>
  <Words>285</Words>
  <Application>Microsoft Office PowerPoint</Application>
  <PresentationFormat>Custom</PresentationFormat>
  <Paragraphs>64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Circuito</vt:lpstr>
      <vt:lpstr>Caso de uso Diagrama de caso de uso</vt:lpstr>
      <vt:lpstr>Objetivo</vt:lpstr>
      <vt:lpstr>casos de uso e requisitos</vt:lpstr>
      <vt:lpstr>Cenário</vt:lpstr>
      <vt:lpstr>Notação</vt:lpstr>
      <vt:lpstr>Atores </vt:lpstr>
      <vt:lpstr>Caso de uso</vt:lpstr>
      <vt:lpstr>Notação </vt:lpstr>
      <vt:lpstr>Relacionamentos</vt:lpstr>
      <vt:lpstr>Include e Extend</vt:lpstr>
      <vt:lpstr>Include e Extend</vt:lpstr>
      <vt:lpstr>Include e Extend</vt:lpstr>
      <vt:lpstr>Generalização / Especialização</vt:lpstr>
      <vt:lpstr>Generalização / Especialização</vt:lpstr>
      <vt:lpstr>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Caso de uso Diagrama de caso de uso</dc:title>
  <dc:creator>Lucas Lima</dc:creator>
  <cp:lastModifiedBy>Felipe</cp:lastModifiedBy>
  <cp:revision>25</cp:revision>
  <dcterms:created xsi:type="dcterms:W3CDTF">2015-11-24T19:20:20Z</dcterms:created>
  <dcterms:modified xsi:type="dcterms:W3CDTF">2015-11-28T01:47:32Z</dcterms:modified>
</cp:coreProperties>
</file>