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65" r:id="rId4"/>
    <p:sldId id="258" r:id="rId5"/>
    <p:sldId id="259" r:id="rId6"/>
    <p:sldId id="260" r:id="rId7"/>
    <p:sldId id="261" r:id="rId8"/>
    <p:sldId id="262" r:id="rId9"/>
    <p:sldId id="263" r:id="rId10"/>
    <p:sldId id="264" r:id="rId11"/>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94660"/>
  </p:normalViewPr>
  <p:slideViewPr>
    <p:cSldViewPr>
      <p:cViewPr>
        <p:scale>
          <a:sx n="118" d="100"/>
          <a:sy n="118" d="100"/>
        </p:scale>
        <p:origin x="-146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pt-PT" smtClean="0"/>
              <a:t>Clique para editar o estilo</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Vertical Text Placeholder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t-PT" smtClean="0"/>
              <a:t>Clique para editar o estilo</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pt-PT" smtClean="0"/>
              <a:t>Clique para editar o estilo</a:t>
            </a:r>
            <a:endParaRPr lang="en-US" dirty="0"/>
          </a:p>
        </p:txBody>
      </p:sp>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
        <p:nvSpPr>
          <p:cNvPr id="8" name="Content Placeholder 7"/>
          <p:cNvSpPr>
            <a:spLocks noGrp="1"/>
          </p:cNvSpPr>
          <p:nvPr>
            <p:ph sz="quarter" idx="13"/>
          </p:nvPr>
        </p:nvSpPr>
        <p:spPr>
          <a:xfrm>
            <a:off x="609600" y="1600200"/>
            <a:ext cx="7924800" cy="41148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cção">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pt-PT" smtClean="0"/>
              <a:t>Clique para editar o estilo</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Date Placeholder 3"/>
          <p:cNvSpPr>
            <a:spLocks noGrp="1"/>
          </p:cNvSpPr>
          <p:nvPr>
            <p:ph type="dt" sz="half" idx="10"/>
          </p:nvPr>
        </p:nvSpPr>
        <p:spPr/>
        <p:txBody>
          <a:bodyPr/>
          <a:lstStyle/>
          <a:p>
            <a:fld id="{F4DB1EB6-D89A-4CB0-B09B-E9D280D96E1C}" type="datetimeFigureOut">
              <a:rPr lang="pt-BR" smtClean="0"/>
              <a:t>26/11/2015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2" name="Title 1"/>
          <p:cNvSpPr>
            <a:spLocks noGrp="1"/>
          </p:cNvSpPr>
          <p:nvPr>
            <p:ph type="title"/>
          </p:nvPr>
        </p:nvSpPr>
        <p:spPr>
          <a:xfrm>
            <a:off x="609600" y="274638"/>
            <a:ext cx="7924800" cy="1143000"/>
          </a:xfrm>
        </p:spPr>
        <p:txBody>
          <a:bodyPr/>
          <a:lstStyle/>
          <a:p>
            <a:r>
              <a:rPr lang="pt-PT" smtClean="0"/>
              <a:t>Clique para editar o estilo</a:t>
            </a:r>
            <a:endParaRPr lang="en-US" dirty="0"/>
          </a:p>
        </p:txBody>
      </p:sp>
      <p:sp>
        <p:nvSpPr>
          <p:cNvPr id="5" name="Date Placeholder 4"/>
          <p:cNvSpPr>
            <a:spLocks noGrp="1"/>
          </p:cNvSpPr>
          <p:nvPr>
            <p:ph type="dt" sz="half" idx="10"/>
          </p:nvPr>
        </p:nvSpPr>
        <p:spPr/>
        <p:txBody>
          <a:bodyPr/>
          <a:lstStyle/>
          <a:p>
            <a:fld id="{F4DB1EB6-D89A-4CB0-B09B-E9D280D96E1C}" type="datetimeFigureOut">
              <a:rPr lang="pt-BR" smtClean="0"/>
              <a:t>26/11/2015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pt-PT" smtClean="0"/>
              <a:t>Clique para editar o estilo</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7" name="Date Placeholder 6"/>
          <p:cNvSpPr>
            <a:spLocks noGrp="1"/>
          </p:cNvSpPr>
          <p:nvPr>
            <p:ph type="dt" sz="half" idx="10"/>
          </p:nvPr>
        </p:nvSpPr>
        <p:spPr/>
        <p:txBody>
          <a:bodyPr/>
          <a:lstStyle/>
          <a:p>
            <a:fld id="{F4DB1EB6-D89A-4CB0-B09B-E9D280D96E1C}" type="datetimeFigureOut">
              <a:rPr lang="pt-BR" smtClean="0"/>
              <a:t>26/11/2015</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pt-PT" smtClean="0"/>
              <a:t>Clique para editar o estilo</a:t>
            </a:r>
            <a:endParaRPr lang="en-US" dirty="0"/>
          </a:p>
        </p:txBody>
      </p:sp>
      <p:sp>
        <p:nvSpPr>
          <p:cNvPr id="3" name="Date Placeholder 2"/>
          <p:cNvSpPr>
            <a:spLocks noGrp="1"/>
          </p:cNvSpPr>
          <p:nvPr>
            <p:ph type="dt" sz="half" idx="10"/>
          </p:nvPr>
        </p:nvSpPr>
        <p:spPr/>
        <p:txBody>
          <a:bodyPr/>
          <a:lstStyle/>
          <a:p>
            <a:fld id="{F4DB1EB6-D89A-4CB0-B09B-E9D280D96E1C}" type="datetimeFigureOut">
              <a:rPr lang="pt-BR" smtClean="0"/>
              <a:t>26/11/2015</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DB1EB6-D89A-4CB0-B09B-E9D280D96E1C}" type="datetimeFigureOut">
              <a:rPr lang="pt-BR" smtClean="0"/>
              <a:t>26/11/2015</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pt-PT" smtClean="0"/>
              <a:t>Clique para editar o estilo</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Date Placeholder 4"/>
          <p:cNvSpPr>
            <a:spLocks noGrp="1"/>
          </p:cNvSpPr>
          <p:nvPr>
            <p:ph type="dt" sz="half" idx="10"/>
          </p:nvPr>
        </p:nvSpPr>
        <p:spPr/>
        <p:txBody>
          <a:bodyPr/>
          <a:lstStyle/>
          <a:p>
            <a:fld id="{F4DB1EB6-D89A-4CB0-B09B-E9D280D96E1C}" type="datetimeFigureOut">
              <a:rPr lang="pt-BR" smtClean="0"/>
              <a:t>26/11/2015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pt-PT" smtClean="0"/>
              <a:t>Clique para editar o estilo</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PT" smtClean="0"/>
              <a:t>Clique no ícone para adicionar uma imagem</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Date Placeholder 4"/>
          <p:cNvSpPr>
            <a:spLocks noGrp="1"/>
          </p:cNvSpPr>
          <p:nvPr>
            <p:ph type="dt" sz="half" idx="10"/>
          </p:nvPr>
        </p:nvSpPr>
        <p:spPr/>
        <p:txBody>
          <a:bodyPr/>
          <a:lstStyle/>
          <a:p>
            <a:fld id="{F4DB1EB6-D89A-4CB0-B09B-E9D280D96E1C}" type="datetimeFigureOut">
              <a:rPr lang="pt-BR" smtClean="0"/>
              <a:t>26/11/2015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E829FF9B-8929-4BF9-9750-2F6C98B22D27}" type="slidenum">
              <a:rPr lang="pt-BR" smtClean="0"/>
              <a:t>‹nº›</a:t>
            </a:fld>
            <a:endParaRPr lang="pt-B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pt-PT" smtClean="0"/>
              <a:t>Clique para editar o estilo</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F4DB1EB6-D89A-4CB0-B09B-E9D280D96E1C}" type="datetimeFigureOut">
              <a:rPr lang="pt-BR" smtClean="0"/>
              <a:t>26/11/2015</a:t>
            </a:fld>
            <a:endParaRPr lang="pt-B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pt-B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E829FF9B-8929-4BF9-9750-2F6C98B22D27}" type="slidenum">
              <a:rPr lang="pt-BR" smtClean="0"/>
              <a:t>‹nº›</a:t>
            </a:fld>
            <a:endParaRPr lang="pt-BR"/>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908720"/>
            <a:ext cx="7992888" cy="1794123"/>
          </a:xfrm>
        </p:spPr>
        <p:txBody>
          <a:bodyPr>
            <a:normAutofit fontScale="90000"/>
          </a:bodyPr>
          <a:lstStyle/>
          <a:p>
            <a:pPr algn="ctr"/>
            <a:r>
              <a:rPr lang="pt-BR" sz="4400" dirty="0" smtClean="0">
                <a:latin typeface="Times New Roman" panose="02020603050405020304" pitchFamily="18" charset="0"/>
                <a:cs typeface="Times New Roman" panose="02020603050405020304" pitchFamily="18" charset="0"/>
              </a:rPr>
              <a:t>Diagrama de sequÊncia </a:t>
            </a:r>
            <a:br>
              <a:rPr lang="pt-BR" sz="4400" dirty="0" smtClean="0">
                <a:latin typeface="Times New Roman" panose="02020603050405020304" pitchFamily="18" charset="0"/>
                <a:cs typeface="Times New Roman" panose="02020603050405020304" pitchFamily="18" charset="0"/>
              </a:rPr>
            </a:br>
            <a:r>
              <a:rPr lang="pt-BR" sz="4400" dirty="0" smtClean="0">
                <a:latin typeface="Times New Roman" panose="02020603050405020304" pitchFamily="18" charset="0"/>
                <a:cs typeface="Times New Roman" panose="02020603050405020304" pitchFamily="18" charset="0"/>
              </a:rPr>
              <a:t>e </a:t>
            </a:r>
            <a:br>
              <a:rPr lang="pt-BR" sz="4400" dirty="0" smtClean="0">
                <a:latin typeface="Times New Roman" panose="02020603050405020304" pitchFamily="18" charset="0"/>
                <a:cs typeface="Times New Roman" panose="02020603050405020304" pitchFamily="18" charset="0"/>
              </a:rPr>
            </a:br>
            <a:r>
              <a:rPr lang="pt-BR" sz="4400" dirty="0" smtClean="0">
                <a:latin typeface="Times New Roman" panose="02020603050405020304" pitchFamily="18" charset="0"/>
                <a:cs typeface="Times New Roman" panose="02020603050405020304" pitchFamily="18" charset="0"/>
              </a:rPr>
              <a:t>Diagrama de colaboração</a:t>
            </a:r>
            <a:endParaRPr lang="pt-BR" sz="4400" dirty="0">
              <a:latin typeface="Times New Roman" panose="02020603050405020304" pitchFamily="18" charset="0"/>
              <a:cs typeface="Times New Roman" panose="02020603050405020304" pitchFamily="18" charset="0"/>
            </a:endParaRPr>
          </a:p>
        </p:txBody>
      </p:sp>
      <p:sp>
        <p:nvSpPr>
          <p:cNvPr id="4" name="Marcador de Posição do Texto 3"/>
          <p:cNvSpPr>
            <a:spLocks noGrp="1"/>
          </p:cNvSpPr>
          <p:nvPr>
            <p:ph type="body" idx="1"/>
          </p:nvPr>
        </p:nvSpPr>
        <p:spPr>
          <a:xfrm>
            <a:off x="-12831" y="2924944"/>
            <a:ext cx="9721080" cy="3096344"/>
          </a:xfrm>
        </p:spPr>
        <p:txBody>
          <a:bodyPr>
            <a:normAutofit fontScale="77500" lnSpcReduction="20000"/>
          </a:bodyPr>
          <a:lstStyle/>
          <a:p>
            <a:r>
              <a:rPr lang="pt-BR" sz="2900" dirty="0" smtClean="0"/>
              <a:t>Alunos : Franklin Caetano;</a:t>
            </a:r>
          </a:p>
          <a:p>
            <a:r>
              <a:rPr lang="pt-BR" sz="2900" dirty="0" smtClean="0"/>
              <a:t>              Gleiciene Rabelo;</a:t>
            </a:r>
          </a:p>
          <a:p>
            <a:r>
              <a:rPr lang="pt-BR" sz="2900" dirty="0" smtClean="0"/>
              <a:t>              Levi Eduardo;</a:t>
            </a:r>
          </a:p>
          <a:p>
            <a:r>
              <a:rPr lang="pt-BR" sz="2900" dirty="0"/>
              <a:t> </a:t>
            </a:r>
            <a:r>
              <a:rPr lang="pt-BR" sz="2900" dirty="0" smtClean="0"/>
              <a:t>             Michael Silva;</a:t>
            </a:r>
          </a:p>
          <a:p>
            <a:r>
              <a:rPr lang="pt-BR" sz="2900" dirty="0"/>
              <a:t> </a:t>
            </a:r>
            <a:r>
              <a:rPr lang="pt-BR" sz="2900" dirty="0" smtClean="0"/>
              <a:t>             Victor Martins;</a:t>
            </a:r>
          </a:p>
          <a:p>
            <a:r>
              <a:rPr lang="pt-BR" sz="2900" dirty="0"/>
              <a:t>	</a:t>
            </a:r>
            <a:r>
              <a:rPr lang="pt-BR" sz="2900" dirty="0" smtClean="0"/>
              <a:t>					Disciplina: Engenhria de Software</a:t>
            </a:r>
          </a:p>
          <a:p>
            <a:r>
              <a:rPr lang="pt-BR" sz="2900" dirty="0"/>
              <a:t>	</a:t>
            </a:r>
            <a:r>
              <a:rPr lang="pt-BR" sz="2900" dirty="0" smtClean="0"/>
              <a:t>					Professor: Me. Sergio Portari </a:t>
            </a:r>
            <a:r>
              <a:rPr lang="pt-BR" dirty="0"/>
              <a:t>	</a:t>
            </a:r>
            <a:r>
              <a:rPr lang="pt-BR" dirty="0" smtClean="0"/>
              <a:t>	</a:t>
            </a:r>
            <a:endParaRPr lang="pt-BR" dirty="0"/>
          </a:p>
        </p:txBody>
      </p:sp>
    </p:spTree>
    <p:extLst>
      <p:ext uri="{BB962C8B-B14F-4D97-AF65-F5344CB8AC3E}">
        <p14:creationId xmlns:p14="http://schemas.microsoft.com/office/powerpoint/2010/main" val="83072333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827584" y="692696"/>
            <a:ext cx="7560840" cy="3970318"/>
          </a:xfrm>
          <a:prstGeom prst="rect">
            <a:avLst/>
          </a:prstGeom>
        </p:spPr>
        <p:txBody>
          <a:bodyPr wrap="square">
            <a:spAutoFit/>
          </a:bodyPr>
          <a:lstStyle/>
          <a:p>
            <a:pPr algn="ctr"/>
            <a:r>
              <a:rPr lang="pt-BR" sz="3600" dirty="0">
                <a:latin typeface="Times New Roman" panose="02020603050405020304" pitchFamily="18" charset="0"/>
                <a:cs typeface="Times New Roman" panose="02020603050405020304" pitchFamily="18" charset="0"/>
              </a:rPr>
              <a:t>Como fazer um diagrama de colaboração:</a:t>
            </a:r>
          </a:p>
          <a:p>
            <a:r>
              <a:rPr lang="pt-BR" dirty="0">
                <a:latin typeface="Times New Roman" panose="02020603050405020304" pitchFamily="18" charset="0"/>
                <a:cs typeface="Times New Roman" panose="02020603050405020304" pitchFamily="18" charset="0"/>
              </a:rPr>
              <a:t>	</a:t>
            </a:r>
            <a:r>
              <a:rPr lang="pt-BR" dirty="0" smtClean="0">
                <a:latin typeface="Times New Roman" panose="02020603050405020304" pitchFamily="18" charset="0"/>
                <a:cs typeface="Times New Roman" panose="02020603050405020304" pitchFamily="18" charset="0"/>
              </a:rPr>
              <a:t>Criar </a:t>
            </a:r>
            <a:r>
              <a:rPr lang="pt-BR" dirty="0">
                <a:latin typeface="Times New Roman" panose="02020603050405020304" pitchFamily="18" charset="0"/>
                <a:cs typeface="Times New Roman" panose="02020603050405020304" pitchFamily="18" charset="0"/>
              </a:rPr>
              <a:t>um diagrama separado para cada operação do sistema sendo desenvolvida na iteração corrente.</a:t>
            </a:r>
            <a:br>
              <a:rPr lang="pt-BR" dirty="0">
                <a:latin typeface="Times New Roman" panose="02020603050405020304" pitchFamily="18" charset="0"/>
                <a:cs typeface="Times New Roman" panose="02020603050405020304" pitchFamily="18" charset="0"/>
              </a:rPr>
            </a:br>
            <a:r>
              <a:rPr lang="pt-BR" dirty="0" smtClean="0">
                <a:latin typeface="Times New Roman" panose="02020603050405020304" pitchFamily="18" charset="0"/>
                <a:cs typeface="Times New Roman" panose="02020603050405020304" pitchFamily="18" charset="0"/>
              </a:rPr>
              <a:t>	Para </a:t>
            </a:r>
            <a:r>
              <a:rPr lang="pt-BR" dirty="0">
                <a:latin typeface="Times New Roman" panose="02020603050405020304" pitchFamily="18" charset="0"/>
                <a:cs typeface="Times New Roman" panose="02020603050405020304" pitchFamily="18" charset="0"/>
              </a:rPr>
              <a:t>cada mensagem de operação do sistema, um diagrama é constituído com essa mensagem inicial;</a:t>
            </a:r>
          </a:p>
          <a:p>
            <a:r>
              <a:rPr lang="pt-BR" dirty="0">
                <a:latin typeface="Times New Roman" panose="02020603050405020304" pitchFamily="18" charset="0"/>
                <a:cs typeface="Times New Roman" panose="02020603050405020304" pitchFamily="18" charset="0"/>
              </a:rPr>
              <a:t>Se o diagrama ficar complexo (não cabe numa única página), quebre-o em diagramas menores;</a:t>
            </a:r>
          </a:p>
          <a:p>
            <a:r>
              <a:rPr lang="pt-BR" dirty="0">
                <a:latin typeface="Times New Roman" panose="02020603050405020304" pitchFamily="18" charset="0"/>
                <a:cs typeface="Times New Roman" panose="02020603050405020304" pitchFamily="18" charset="0"/>
              </a:rPr>
              <a:t>Usando o contrato das operações (principalmente as pós-condições) e os Use Cases como ponto de partida, projete um sistema de objetos interagindo entre si para realizar as tarefas. Aplique padrões de projeto para desenvolver um bom projeto</a:t>
            </a:r>
          </a:p>
        </p:txBody>
      </p:sp>
    </p:spTree>
    <p:extLst>
      <p:ext uri="{BB962C8B-B14F-4D97-AF65-F5344CB8AC3E}">
        <p14:creationId xmlns:p14="http://schemas.microsoft.com/office/powerpoint/2010/main" val="10317703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539552" y="1556792"/>
            <a:ext cx="8136904" cy="3693319"/>
          </a:xfrm>
          <a:prstGeom prst="rect">
            <a:avLst/>
          </a:prstGeom>
        </p:spPr>
        <p:txBody>
          <a:bodyPr wrap="square">
            <a:spAutoFit/>
          </a:bodyPr>
          <a:lstStyle/>
          <a:p>
            <a:pPr algn="ctr"/>
            <a:r>
              <a:rPr lang="pt-BR" sz="5400" b="1" dirty="0"/>
              <a:t>DEFINIÇÃO</a:t>
            </a:r>
            <a:endParaRPr lang="pt-BR" sz="5400" dirty="0"/>
          </a:p>
          <a:p>
            <a:r>
              <a:rPr lang="pt-BR" dirty="0" smtClean="0">
                <a:latin typeface="Times New Roman" panose="02020603050405020304" pitchFamily="18" charset="0"/>
                <a:cs typeface="Times New Roman" panose="02020603050405020304" pitchFamily="18" charset="0"/>
              </a:rPr>
              <a:t>	Diagrama </a:t>
            </a:r>
            <a:r>
              <a:rPr lang="pt-BR" dirty="0">
                <a:latin typeface="Times New Roman" panose="02020603050405020304" pitchFamily="18" charset="0"/>
                <a:cs typeface="Times New Roman" panose="02020603050405020304" pitchFamily="18" charset="0"/>
              </a:rPr>
              <a:t>de sequência é um diagrama usado em UML (Unified Modeling Language), representando a sequência de processos (mais especificamente, de mensagens passadas entre objetos) num programa de computador. Como um projeto pode ter uma grande quantidade de métodos em classes diferentes, pode ser difícil determinar a sequência global do comportamento. O diagrama de sequência representa essa informação de uma forma simples e lógica.</a:t>
            </a:r>
          </a:p>
          <a:p>
            <a:r>
              <a:rPr lang="pt-BR" dirty="0">
                <a:latin typeface="Times New Roman" panose="02020603050405020304" pitchFamily="18" charset="0"/>
                <a:cs typeface="Times New Roman" panose="02020603050405020304" pitchFamily="18" charset="0"/>
              </a:rPr>
              <a:t>Um diagrama de sequência descreve a maneira como os grupos de objectos colaboram em algum comportamento ao longo do tempo. Ele registra o comportamento de um único caso de uso e exibe os objectos e as mensagens passadas entre esses objectos no caso de uso</a:t>
            </a:r>
            <a:r>
              <a:rPr lang="pt-BR" dirty="0" smtClean="0">
                <a:latin typeface="Times New Roman" panose="02020603050405020304" pitchFamily="18" charset="0"/>
                <a:cs typeface="Times New Roman" panose="02020603050405020304" pitchFamily="18" charset="0"/>
              </a:rPr>
              <a:t>.</a:t>
            </a:r>
            <a:endParaRPr lang="pt-B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020670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D:\Users\informatica\Desktop\uml sequence.jpg"/>
          <p:cNvPicPr/>
          <p:nvPr/>
        </p:nvPicPr>
        <p:blipFill>
          <a:blip r:embed="rId2">
            <a:extLst>
              <a:ext uri="{28A0092B-C50C-407E-A947-70E740481C1C}">
                <a14:useLocalDpi xmlns:a14="http://schemas.microsoft.com/office/drawing/2010/main" val="0"/>
              </a:ext>
            </a:extLst>
          </a:blip>
          <a:srcRect/>
          <a:stretch>
            <a:fillRect/>
          </a:stretch>
        </p:blipFill>
        <p:spPr bwMode="auto">
          <a:xfrm>
            <a:off x="899592" y="404664"/>
            <a:ext cx="7272808" cy="5184576"/>
          </a:xfrm>
          <a:prstGeom prst="rect">
            <a:avLst/>
          </a:prstGeom>
          <a:noFill/>
          <a:ln>
            <a:noFill/>
          </a:ln>
        </p:spPr>
      </p:pic>
    </p:spTree>
    <p:extLst>
      <p:ext uri="{BB962C8B-B14F-4D97-AF65-F5344CB8AC3E}">
        <p14:creationId xmlns:p14="http://schemas.microsoft.com/office/powerpoint/2010/main" val="23297719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755576" y="335847"/>
            <a:ext cx="7128792" cy="4801314"/>
          </a:xfrm>
          <a:prstGeom prst="rect">
            <a:avLst/>
          </a:prstGeom>
        </p:spPr>
        <p:txBody>
          <a:bodyPr wrap="square">
            <a:spAutoFit/>
          </a:bodyPr>
          <a:lstStyle/>
          <a:p>
            <a:pPr algn="ctr"/>
            <a:r>
              <a:rPr lang="pt-BR" sz="5400" b="1" dirty="0">
                <a:latin typeface="Times New Roman" panose="02020603050405020304" pitchFamily="18" charset="0"/>
                <a:cs typeface="Times New Roman" panose="02020603050405020304" pitchFamily="18" charset="0"/>
              </a:rPr>
              <a:t>CONDIÇÃO</a:t>
            </a:r>
            <a:endParaRPr lang="pt-BR" sz="5400" dirty="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	Nos </a:t>
            </a:r>
            <a:r>
              <a:rPr lang="pt-BR" dirty="0">
                <a:latin typeface="Times New Roman" panose="02020603050405020304" pitchFamily="18" charset="0"/>
                <a:cs typeface="Times New Roman" panose="02020603050405020304" pitchFamily="18" charset="0"/>
              </a:rPr>
              <a:t>diagramas de seqüência, uma condição contém uma restrição de interação, que é uma expressão condicional booleana ou, no caso de um loop, uma expressão que designa o número mínimo e máximo de vezes que o loop é executado e, opcionalmente, o valor incremental.</a:t>
            </a:r>
          </a:p>
          <a:p>
            <a:r>
              <a:rPr lang="pt-BR" dirty="0">
                <a:latin typeface="Times New Roman" panose="02020603050405020304" pitchFamily="18" charset="0"/>
                <a:cs typeface="Times New Roman" panose="02020603050405020304" pitchFamily="18" charset="0"/>
              </a:rPr>
              <a:t>Uma condição é uma condição semântica ou restrição que é configurada entre colchetes em um operando de interação em um fragmento combinado. Ao criar um fragmento combinado, uma condição de segurança é criada automaticamente. Também é possível criar manualmente uma condição de segurança em um operando de interação que não possui uma condição de segurança existente.</a:t>
            </a:r>
          </a:p>
          <a:p>
            <a:r>
              <a:rPr lang="pt-BR" dirty="0">
                <a:latin typeface="Times New Roman" panose="02020603050405020304" pitchFamily="18" charset="0"/>
                <a:cs typeface="Times New Roman" panose="02020603050405020304" pitchFamily="18" charset="0"/>
              </a:rPr>
              <a:t>Uma condição aparece no início da interação e contém todas as informações necessárias para tomar decisões sobre se o operando de interação deve ou não ser executado. Se a condição de segurança atestar true, o fragmento de interação será executado.</a:t>
            </a:r>
          </a:p>
        </p:txBody>
      </p:sp>
    </p:spTree>
    <p:extLst>
      <p:ext uri="{BB962C8B-B14F-4D97-AF65-F5344CB8AC3E}">
        <p14:creationId xmlns:p14="http://schemas.microsoft.com/office/powerpoint/2010/main" val="2972955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3"/>
          <p:cNvSpPr/>
          <p:nvPr/>
        </p:nvSpPr>
        <p:spPr>
          <a:xfrm>
            <a:off x="107504" y="116632"/>
            <a:ext cx="8784976" cy="6524863"/>
          </a:xfrm>
          <a:prstGeom prst="rect">
            <a:avLst/>
          </a:prstGeom>
        </p:spPr>
        <p:txBody>
          <a:bodyPr wrap="square">
            <a:spAutoFit/>
          </a:bodyPr>
          <a:lstStyle/>
          <a:p>
            <a:pPr algn="ctr"/>
            <a:r>
              <a:rPr lang="pt-BR" sz="4000" dirty="0" smtClean="0">
                <a:latin typeface="Times New Roman" panose="02020603050405020304" pitchFamily="18" charset="0"/>
                <a:cs typeface="Times New Roman" panose="02020603050405020304" pitchFamily="18" charset="0"/>
              </a:rPr>
              <a:t>Relação com outros diagramas</a:t>
            </a:r>
            <a:endParaRPr lang="pt-BR" sz="4000" b="1" dirty="0">
              <a:latin typeface="Times New Roman" panose="02020603050405020304" pitchFamily="18" charset="0"/>
              <a:cs typeface="Times New Roman" panose="02020603050405020304" pitchFamily="18" charset="0"/>
            </a:endParaRPr>
          </a:p>
          <a:p>
            <a:r>
              <a:rPr lang="pt-BR" dirty="0">
                <a:latin typeface="Times New Roman" panose="02020603050405020304" pitchFamily="18" charset="0"/>
                <a:cs typeface="Times New Roman" panose="02020603050405020304" pitchFamily="18" charset="0"/>
              </a:rPr>
              <a:t> </a:t>
            </a:r>
            <a:endParaRPr lang="pt-BR" b="1" dirty="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Você pode usar diagramas de sequência </a:t>
            </a:r>
            <a:r>
              <a:rPr lang="pt-BR" dirty="0" smtClean="0">
                <a:latin typeface="Times New Roman" panose="02020603050405020304" pitchFamily="18" charset="0"/>
                <a:cs typeface="Times New Roman" panose="02020603050405020304" pitchFamily="18" charset="0"/>
              </a:rPr>
              <a:t>UML  </a:t>
            </a:r>
            <a:r>
              <a:rPr lang="pt-BR" dirty="0" smtClean="0">
                <a:latin typeface="Times New Roman" panose="02020603050405020304" pitchFamily="18" charset="0"/>
                <a:cs typeface="Times New Roman" panose="02020603050405020304" pitchFamily="18" charset="0"/>
              </a:rPr>
              <a:t>junto com outros diagramas de várias maneiras.</a:t>
            </a:r>
            <a:endParaRPr lang="pt-BR" b="1" dirty="0" smtClean="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 </a:t>
            </a:r>
          </a:p>
          <a:p>
            <a:r>
              <a:rPr lang="pt-BR" b="1" dirty="0" smtClean="0">
                <a:latin typeface="Times New Roman" panose="02020603050405020304" pitchFamily="18" charset="0"/>
                <a:cs typeface="Times New Roman" panose="02020603050405020304" pitchFamily="18" charset="0"/>
              </a:rPr>
              <a:t>Linhas da vida e tipos</a:t>
            </a:r>
            <a:endParaRPr lang="pt-BR" b="1" i="1" dirty="0" smtClean="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As linhas da vida que desenhar em um diagrama de sequência podem representar instâncias típicas do componentes ou classes no seu sistema</a:t>
            </a:r>
          </a:p>
          <a:p>
            <a:r>
              <a:rPr lang="pt-BR" dirty="0" smtClean="0">
                <a:latin typeface="Times New Roman" panose="02020603050405020304" pitchFamily="18" charset="0"/>
                <a:cs typeface="Times New Roman" panose="02020603050405020304" pitchFamily="18" charset="0"/>
              </a:rPr>
              <a:t> </a:t>
            </a:r>
          </a:p>
          <a:p>
            <a:r>
              <a:rPr lang="pt-BR" b="1" dirty="0" smtClean="0">
                <a:latin typeface="Times New Roman" panose="02020603050405020304" pitchFamily="18" charset="0"/>
                <a:cs typeface="Times New Roman" panose="02020603050405020304" pitchFamily="18" charset="0"/>
              </a:rPr>
              <a:t>Tipos de parâmetro</a:t>
            </a:r>
            <a:endParaRPr lang="pt-BR" b="1" i="1" dirty="0" smtClean="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Você também pode descrever em um diagrama de classe UML os tipos de parâmetros e retornados os valores que foram usados nas mensagens enviadas entre as linhas da vida.</a:t>
            </a:r>
          </a:p>
          <a:p>
            <a:r>
              <a:rPr lang="pt-BR" dirty="0" smtClean="0">
                <a:latin typeface="Times New Roman" panose="02020603050405020304" pitchFamily="18" charset="0"/>
                <a:cs typeface="Times New Roman" panose="02020603050405020304" pitchFamily="18" charset="0"/>
              </a:rPr>
              <a:t> </a:t>
            </a:r>
          </a:p>
          <a:p>
            <a:r>
              <a:rPr lang="pt-BR" b="1" dirty="0" smtClean="0">
                <a:latin typeface="Times New Roman" panose="02020603050405020304" pitchFamily="18" charset="0"/>
                <a:cs typeface="Times New Roman" panose="02020603050405020304" pitchFamily="18" charset="0"/>
              </a:rPr>
              <a:t>Detalhes de caso de uso</a:t>
            </a:r>
            <a:endParaRPr lang="pt-BR" b="1" i="1" dirty="0" smtClean="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Um caso de uso representa a meta de um usuário, uma seqüência de etapas para atingir a meta.A sequência de etapas pode ser descrita de várias maneiras.Uma opção é desenhar um diagrama de sequência que mostra as interações entre os usuários e os componentes principais do sistema.</a:t>
            </a:r>
          </a:p>
          <a:p>
            <a:r>
              <a:rPr lang="pt-BR" dirty="0" smtClean="0">
                <a:latin typeface="Times New Roman" panose="02020603050405020304" pitchFamily="18" charset="0"/>
                <a:cs typeface="Times New Roman" panose="02020603050405020304" pitchFamily="18" charset="0"/>
              </a:rPr>
              <a:t> </a:t>
            </a:r>
          </a:p>
          <a:p>
            <a:r>
              <a:rPr lang="pt-BR" dirty="0" smtClean="0">
                <a:latin typeface="Times New Roman" panose="02020603050405020304" pitchFamily="18" charset="0"/>
                <a:cs typeface="Times New Roman" panose="02020603050405020304" pitchFamily="18" charset="0"/>
              </a:rPr>
              <a:t>Desenho de diagramas de sequência tem vários benefícios:</a:t>
            </a:r>
          </a:p>
          <a:p>
            <a:pPr lvl="0"/>
            <a:r>
              <a:rPr lang="pt-BR" dirty="0" smtClean="0">
                <a:latin typeface="Times New Roman" panose="02020603050405020304" pitchFamily="18" charset="0"/>
                <a:cs typeface="Times New Roman" panose="02020603050405020304" pitchFamily="18" charset="0"/>
              </a:rPr>
              <a:t>Você pode ver facilmente como as tarefas são distribuídas entre os componentes.</a:t>
            </a:r>
          </a:p>
          <a:p>
            <a:pPr lvl="0"/>
            <a:r>
              <a:rPr lang="pt-BR" dirty="0" smtClean="0">
                <a:latin typeface="Times New Roman" panose="02020603050405020304" pitchFamily="18" charset="0"/>
                <a:cs typeface="Times New Roman" panose="02020603050405020304" pitchFamily="18" charset="0"/>
              </a:rPr>
              <a:t>Você pode identificar padrões de interação que dificultam a atualizar o software</a:t>
            </a:r>
            <a:r>
              <a:rPr lang="pt-BR" dirty="0" smtClean="0"/>
              <a:t>.</a:t>
            </a:r>
            <a:endParaRPr lang="pt-BR" dirty="0"/>
          </a:p>
        </p:txBody>
      </p:sp>
    </p:spTree>
    <p:extLst>
      <p:ext uri="{BB962C8B-B14F-4D97-AF65-F5344CB8AC3E}">
        <p14:creationId xmlns:p14="http://schemas.microsoft.com/office/powerpoint/2010/main" val="103335248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 pequeno Exemplo de diagrama de sequencia</a:t>
            </a:r>
            <a:endParaRPr lang="pt-BR" dirty="0"/>
          </a:p>
        </p:txBody>
      </p:sp>
      <p:pic>
        <p:nvPicPr>
          <p:cNvPr id="3" name="Imagem 2" descr="http://www.macoratti.net/vb_uml2b.gif"/>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916832"/>
            <a:ext cx="6696744" cy="2952327"/>
          </a:xfrm>
          <a:prstGeom prst="rect">
            <a:avLst/>
          </a:prstGeom>
          <a:noFill/>
          <a:ln>
            <a:noFill/>
          </a:ln>
        </p:spPr>
      </p:pic>
    </p:spTree>
    <p:extLst>
      <p:ext uri="{BB962C8B-B14F-4D97-AF65-F5344CB8AC3E}">
        <p14:creationId xmlns:p14="http://schemas.microsoft.com/office/powerpoint/2010/main" val="2973771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1187624" y="1052736"/>
            <a:ext cx="6840760" cy="2431435"/>
          </a:xfrm>
          <a:prstGeom prst="rect">
            <a:avLst/>
          </a:prstGeom>
        </p:spPr>
        <p:txBody>
          <a:bodyPr wrap="square">
            <a:spAutoFit/>
          </a:bodyPr>
          <a:lstStyle/>
          <a:p>
            <a:pPr algn="ctr"/>
            <a:r>
              <a:rPr lang="pt-BR" sz="8000" dirty="0"/>
              <a:t>Restrições</a:t>
            </a:r>
          </a:p>
          <a:p>
            <a:pPr lvl="0"/>
            <a:r>
              <a:rPr lang="pt-BR" dirty="0">
                <a:latin typeface="Times New Roman" panose="02020603050405020304" pitchFamily="18" charset="0"/>
                <a:cs typeface="Times New Roman" panose="02020603050405020304" pitchFamily="18" charset="0"/>
              </a:rPr>
              <a:t>New: um objeto ou um vínculo é criado durante uma interação.</a:t>
            </a:r>
          </a:p>
          <a:p>
            <a:pPr lvl="0"/>
            <a:r>
              <a:rPr lang="pt-BR" dirty="0">
                <a:latin typeface="Times New Roman" panose="02020603050405020304" pitchFamily="18" charset="0"/>
                <a:cs typeface="Times New Roman" panose="02020603050405020304" pitchFamily="18" charset="0"/>
              </a:rPr>
              <a:t>Destroyed: um objeto ou um vínculo é destruído durante uma interação.</a:t>
            </a:r>
          </a:p>
          <a:p>
            <a:pPr lvl="0"/>
            <a:r>
              <a:rPr lang="pt-BR" dirty="0">
                <a:latin typeface="Times New Roman" panose="02020603050405020304" pitchFamily="18" charset="0"/>
                <a:cs typeface="Times New Roman" panose="02020603050405020304" pitchFamily="18" charset="0"/>
              </a:rPr>
              <a:t>Transient: um objeto ou um vínculo é criado, destruído e recriado em uma mesma interação.</a:t>
            </a:r>
          </a:p>
        </p:txBody>
      </p:sp>
    </p:spTree>
    <p:extLst>
      <p:ext uri="{BB962C8B-B14F-4D97-AF65-F5344CB8AC3E}">
        <p14:creationId xmlns:p14="http://schemas.microsoft.com/office/powerpoint/2010/main" val="165271364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899592" y="889844"/>
            <a:ext cx="6768752" cy="4093428"/>
          </a:xfrm>
          <a:prstGeom prst="rect">
            <a:avLst/>
          </a:prstGeom>
        </p:spPr>
        <p:txBody>
          <a:bodyPr wrap="square">
            <a:spAutoFit/>
          </a:bodyPr>
          <a:lstStyle/>
          <a:p>
            <a:pPr algn="ctr"/>
            <a:r>
              <a:rPr lang="pt-PT" sz="4400" dirty="0">
                <a:latin typeface="Times New Roman" panose="02020603050405020304" pitchFamily="18" charset="0"/>
                <a:cs typeface="Times New Roman" panose="02020603050405020304" pitchFamily="18" charset="0"/>
              </a:rPr>
              <a:t>Diagrama de colaboração</a:t>
            </a:r>
            <a:endParaRPr lang="pt-BR" sz="4400" dirty="0">
              <a:latin typeface="Times New Roman" panose="02020603050405020304" pitchFamily="18" charset="0"/>
              <a:cs typeface="Times New Roman" panose="02020603050405020304" pitchFamily="18" charset="0"/>
            </a:endParaRPr>
          </a:p>
          <a:p>
            <a:r>
              <a:rPr lang="pt-BR" dirty="0" smtClean="0">
                <a:latin typeface="Times New Roman" panose="02020603050405020304" pitchFamily="18" charset="0"/>
                <a:cs typeface="Times New Roman" panose="02020603050405020304" pitchFamily="18" charset="0"/>
              </a:rPr>
              <a:t>	O </a:t>
            </a:r>
            <a:r>
              <a:rPr lang="pt-BR" dirty="0">
                <a:latin typeface="Times New Roman" panose="02020603050405020304" pitchFamily="18" charset="0"/>
                <a:cs typeface="Times New Roman" panose="02020603050405020304" pitchFamily="18" charset="0"/>
              </a:rPr>
              <a:t>Diagrama de Colaboração exibe uma interação, consistindo de um conjunto de </a:t>
            </a:r>
            <a:r>
              <a:rPr lang="pt-BR" dirty="0" smtClean="0">
                <a:latin typeface="Times New Roman" panose="02020603050405020304" pitchFamily="18" charset="0"/>
                <a:cs typeface="Times New Roman" panose="02020603050405020304" pitchFamily="18" charset="0"/>
              </a:rPr>
              <a:t>objetos </a:t>
            </a:r>
            <a:r>
              <a:rPr lang="pt-BR" dirty="0">
                <a:latin typeface="Times New Roman" panose="02020603050405020304" pitchFamily="18" charset="0"/>
                <a:cs typeface="Times New Roman" panose="02020603050405020304" pitchFamily="18" charset="0"/>
              </a:rPr>
              <a:t> e seus relacionamentos, incluindo as mensagens que podem ser trocadas entre eles.</a:t>
            </a:r>
          </a:p>
          <a:p>
            <a:r>
              <a:rPr lang="pt-BR" dirty="0" smtClean="0">
                <a:latin typeface="Times New Roman" panose="02020603050405020304" pitchFamily="18" charset="0"/>
                <a:cs typeface="Times New Roman" panose="02020603050405020304" pitchFamily="18" charset="0"/>
              </a:rPr>
              <a:t>	O </a:t>
            </a:r>
            <a:r>
              <a:rPr lang="pt-BR" dirty="0">
                <a:latin typeface="Times New Roman" panose="02020603050405020304" pitchFamily="18" charset="0"/>
                <a:cs typeface="Times New Roman" panose="02020603050405020304" pitchFamily="18" charset="0"/>
              </a:rPr>
              <a:t>diagrama de colaboração mostra de maneira semelhante ao diagrama de sequência, a colaboração dinâmica entre os objetos. Se a ênfase do diagrama for o decorrer do tempo, é melhor escolher o diagrama de sequência, mas se a ênfase for o contexto do sistema, é melhor dar prioridade ao diagrama de colaboração. O diagrama de colaboração é desenhado como um diagrama de objeto, onde os diversos objetos são mostrados juntamente com seus relacionamentos.</a:t>
            </a:r>
          </a:p>
          <a:p>
            <a:r>
              <a:rPr lang="pt-BR" dirty="0" smtClean="0">
                <a:latin typeface="Times New Roman" panose="02020603050405020304" pitchFamily="18" charset="0"/>
                <a:cs typeface="Times New Roman" panose="02020603050405020304" pitchFamily="18" charset="0"/>
              </a:rPr>
              <a:t>	O</a:t>
            </a:r>
            <a:r>
              <a:rPr lang="pt-BR" dirty="0">
                <a:latin typeface="Times New Roman" panose="02020603050405020304" pitchFamily="18" charset="0"/>
                <a:cs typeface="Times New Roman" panose="02020603050405020304" pitchFamily="18" charset="0"/>
              </a:rPr>
              <a:t> diagrama de colaboração dá ênfase à ordenação estrutural em que as mensagens são trocadas entre os objetos de um sistema.</a:t>
            </a:r>
          </a:p>
        </p:txBody>
      </p:sp>
    </p:spTree>
    <p:extLst>
      <p:ext uri="{BB962C8B-B14F-4D97-AF65-F5344CB8AC3E}">
        <p14:creationId xmlns:p14="http://schemas.microsoft.com/office/powerpoint/2010/main" val="290148689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17-3.gif (4501 bytes)"/>
          <p:cNvPicPr/>
          <p:nvPr/>
        </p:nvPicPr>
        <p:blipFill>
          <a:blip r:embed="rId2">
            <a:extLst>
              <a:ext uri="{28A0092B-C50C-407E-A947-70E740481C1C}">
                <a14:useLocalDpi xmlns:a14="http://schemas.microsoft.com/office/drawing/2010/main" val="0"/>
              </a:ext>
            </a:extLst>
          </a:blip>
          <a:srcRect/>
          <a:stretch>
            <a:fillRect/>
          </a:stretch>
        </p:blipFill>
        <p:spPr bwMode="auto">
          <a:xfrm>
            <a:off x="1050510" y="2708920"/>
            <a:ext cx="7046928" cy="2664296"/>
          </a:xfrm>
          <a:prstGeom prst="rect">
            <a:avLst/>
          </a:prstGeom>
          <a:noFill/>
          <a:ln>
            <a:noFill/>
          </a:ln>
        </p:spPr>
      </p:pic>
      <p:sp>
        <p:nvSpPr>
          <p:cNvPr id="3" name="Rectângulo 2"/>
          <p:cNvSpPr/>
          <p:nvPr/>
        </p:nvSpPr>
        <p:spPr>
          <a:xfrm>
            <a:off x="1053464" y="836712"/>
            <a:ext cx="7200800" cy="1477328"/>
          </a:xfrm>
          <a:prstGeom prst="rect">
            <a:avLst/>
          </a:prstGeom>
        </p:spPr>
        <p:txBody>
          <a:bodyPr wrap="square">
            <a:spAutoFit/>
          </a:bodyPr>
          <a:lstStyle/>
          <a:p>
            <a:r>
              <a:rPr lang="pt-BR" dirty="0">
                <a:latin typeface="Times New Roman" panose="02020603050405020304" pitchFamily="18" charset="0"/>
                <a:cs typeface="Times New Roman" panose="02020603050405020304" pitchFamily="18" charset="0"/>
              </a:rPr>
              <a:t>Como funciona o diagrama </a:t>
            </a:r>
            <a:r>
              <a:rPr lang="pt-BR" dirty="0" smtClean="0">
                <a:latin typeface="Times New Roman" panose="02020603050405020304" pitchFamily="18" charset="0"/>
                <a:cs typeface="Times New Roman" panose="02020603050405020304" pitchFamily="18" charset="0"/>
              </a:rPr>
              <a:t>abaixo:</a:t>
            </a:r>
            <a:endParaRPr lang="pt-BR" dirty="0">
              <a:latin typeface="Times New Roman" panose="02020603050405020304" pitchFamily="18" charset="0"/>
              <a:cs typeface="Times New Roman" panose="02020603050405020304" pitchFamily="18" charset="0"/>
            </a:endParaRPr>
          </a:p>
          <a:p>
            <a:r>
              <a:rPr lang="pt-BR" dirty="0">
                <a:latin typeface="Times New Roman" panose="02020603050405020304" pitchFamily="18" charset="0"/>
                <a:cs typeface="Times New Roman" panose="02020603050405020304" pitchFamily="18" charset="0"/>
              </a:rPr>
              <a:t> </a:t>
            </a:r>
          </a:p>
          <a:p>
            <a:r>
              <a:rPr lang="pt-BR" dirty="0">
                <a:latin typeface="Times New Roman" panose="02020603050405020304" pitchFamily="18" charset="0"/>
                <a:cs typeface="Times New Roman" panose="02020603050405020304" pitchFamily="18" charset="0"/>
              </a:rPr>
              <a:t>A mensagem façaPagamento é enviada a uma instância de uma TPDV;</a:t>
            </a:r>
          </a:p>
          <a:p>
            <a:r>
              <a:rPr lang="pt-BR" dirty="0">
                <a:latin typeface="Times New Roman" panose="02020603050405020304" pitchFamily="18" charset="0"/>
                <a:cs typeface="Times New Roman" panose="02020603050405020304" pitchFamily="18" charset="0"/>
              </a:rPr>
              <a:t>O TPDV envia a mensagem façaPagamento a uma instância de Venda;</a:t>
            </a:r>
          </a:p>
          <a:p>
            <a:r>
              <a:rPr lang="pt-BR" dirty="0">
                <a:latin typeface="Times New Roman" panose="02020603050405020304" pitchFamily="18" charset="0"/>
                <a:cs typeface="Times New Roman" panose="02020603050405020304" pitchFamily="18" charset="0"/>
              </a:rPr>
              <a:t>O objeto da classe Venda cria uma instância de um Pagamento.</a:t>
            </a:r>
          </a:p>
        </p:txBody>
      </p:sp>
    </p:spTree>
    <p:extLst>
      <p:ext uri="{BB962C8B-B14F-4D97-AF65-F5344CB8AC3E}">
        <p14:creationId xmlns:p14="http://schemas.microsoft.com/office/powerpoint/2010/main" val="361768146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58</TotalTime>
  <Words>98</Words>
  <Application>Microsoft Office PowerPoint</Application>
  <PresentationFormat>Apresentação no Ecrã (4:3)</PresentationFormat>
  <Paragraphs>49</Paragraphs>
  <Slides>10</Slides>
  <Notes>0</Notes>
  <HiddenSlides>0</HiddenSlides>
  <MMClips>0</MMClips>
  <ScaleCrop>false</ScaleCrop>
  <HeadingPairs>
    <vt:vector size="4" baseType="variant">
      <vt:variant>
        <vt:lpstr>Tema</vt:lpstr>
      </vt:variant>
      <vt:variant>
        <vt:i4>1</vt:i4>
      </vt:variant>
      <vt:variant>
        <vt:lpstr>Títulos dos diapositivos</vt:lpstr>
      </vt:variant>
      <vt:variant>
        <vt:i4>10</vt:i4>
      </vt:variant>
    </vt:vector>
  </HeadingPairs>
  <TitlesOfParts>
    <vt:vector size="11" baseType="lpstr">
      <vt:lpstr>Horizonte</vt:lpstr>
      <vt:lpstr>Diagrama de sequÊncia  e  Diagrama de colaboração</vt:lpstr>
      <vt:lpstr>Apresentação do PowerPoint</vt:lpstr>
      <vt:lpstr>Apresentação do PowerPoint</vt:lpstr>
      <vt:lpstr>Apresentação do PowerPoint</vt:lpstr>
      <vt:lpstr>Apresentação do PowerPoint</vt:lpstr>
      <vt:lpstr> pequeno Exemplo de diagrama de sequencia</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Diagrama de seguencia</dc:title>
  <dc:creator>informatica</dc:creator>
  <cp:lastModifiedBy>informatica</cp:lastModifiedBy>
  <cp:revision>8</cp:revision>
  <dcterms:created xsi:type="dcterms:W3CDTF">2015-11-25T18:39:00Z</dcterms:created>
  <dcterms:modified xsi:type="dcterms:W3CDTF">2015-11-26T09:42:13Z</dcterms:modified>
</cp:coreProperties>
</file>