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5" r:id="rId8"/>
    <p:sldId id="276" r:id="rId9"/>
    <p:sldId id="277" r:id="rId10"/>
    <p:sldId id="262" r:id="rId11"/>
    <p:sldId id="263" r:id="rId12"/>
    <p:sldId id="264" r:id="rId13"/>
    <p:sldId id="265" r:id="rId14"/>
    <p:sldId id="266" r:id="rId15"/>
    <p:sldId id="267" r:id="rId16"/>
    <p:sldId id="269" r:id="rId17"/>
    <p:sldId id="278" r:id="rId18"/>
    <p:sldId id="279" r:id="rId19"/>
    <p:sldId id="274" r:id="rId2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64" y="-8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B6B5-146B-428E-A088-99491EEDBC6A}" type="datetimeFigureOut">
              <a:rPr lang="pt-BR" smtClean="0"/>
              <a:t>27/11/2015</a:t>
            </a:fld>
            <a:endParaRPr lang="pt-B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B5CC-8DFB-4432-ABFD-355B7C53017D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B6B5-146B-428E-A088-99491EEDBC6A}" type="datetimeFigureOut">
              <a:rPr lang="pt-BR" smtClean="0"/>
              <a:t>27/11/2015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B5CC-8DFB-4432-ABFD-355B7C53017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B6B5-146B-428E-A088-99491EEDBC6A}" type="datetimeFigureOut">
              <a:rPr lang="pt-BR" smtClean="0"/>
              <a:t>27/11/2015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B5CC-8DFB-4432-ABFD-355B7C53017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B6B5-146B-428E-A088-99491EEDBC6A}" type="datetimeFigureOut">
              <a:rPr lang="pt-BR" smtClean="0"/>
              <a:t>27/11/2015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B5CC-8DFB-4432-ABFD-355B7C53017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B6B5-146B-428E-A088-99491EEDBC6A}" type="datetimeFigureOut">
              <a:rPr lang="pt-BR" smtClean="0"/>
              <a:t>27/11/2015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B5CC-8DFB-4432-ABFD-355B7C53017D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B6B5-146B-428E-A088-99491EEDBC6A}" type="datetimeFigureOut">
              <a:rPr lang="pt-BR" smtClean="0"/>
              <a:t>27/11/2015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B5CC-8DFB-4432-ABFD-355B7C53017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B6B5-146B-428E-A088-99491EEDBC6A}" type="datetimeFigureOut">
              <a:rPr lang="pt-BR" smtClean="0"/>
              <a:t>27/11/2015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B5CC-8DFB-4432-ABFD-355B7C53017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B6B5-146B-428E-A088-99491EEDBC6A}" type="datetimeFigureOut">
              <a:rPr lang="pt-BR" smtClean="0"/>
              <a:t>27/11/2015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B5CC-8DFB-4432-ABFD-355B7C53017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B6B5-146B-428E-A088-99491EEDBC6A}" type="datetimeFigureOut">
              <a:rPr lang="pt-BR" smtClean="0"/>
              <a:t>27/11/2015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B5CC-8DFB-4432-ABFD-355B7C53017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B6B5-146B-428E-A088-99491EEDBC6A}" type="datetimeFigureOut">
              <a:rPr lang="pt-BR" smtClean="0"/>
              <a:t>27/11/2015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0B5CC-8DFB-4432-ABFD-355B7C53017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B6B5-146B-428E-A088-99491EEDBC6A}" type="datetimeFigureOut">
              <a:rPr lang="pt-BR" smtClean="0"/>
              <a:t>27/11/2015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B20B5CC-8DFB-4432-ABFD-355B7C53017D}" type="slidenum">
              <a:rPr lang="pt-BR" smtClean="0"/>
              <a:t>‹nº›</a:t>
            </a:fld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45EB6B5-146B-428E-A088-99491EEDBC6A}" type="datetimeFigureOut">
              <a:rPr lang="pt-BR" smtClean="0"/>
              <a:t>27/11/2015</a:t>
            </a:fld>
            <a:endParaRPr lang="pt-B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20B5CC-8DFB-4432-ABFD-355B7C53017D}" type="slidenum">
              <a:rPr lang="pt-BR" smtClean="0"/>
              <a:t>‹nº›</a:t>
            </a:fld>
            <a:endParaRPr lang="pt-B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9336" y="1772816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Diagrama de componentes</a:t>
            </a:r>
            <a:b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UML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467544" y="476672"/>
            <a:ext cx="7851648" cy="576064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Universidade do Estado de Minas Gerais</a:t>
            </a:r>
            <a:endParaRPr lang="pt-BR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67544" y="5877272"/>
            <a:ext cx="7851648" cy="576064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Ituiutaba-2015</a:t>
            </a:r>
            <a:endParaRPr lang="pt-BR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506512" y="4509120"/>
            <a:ext cx="7851648" cy="108012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550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Diego Rosa</a:t>
            </a:r>
          </a:p>
          <a:p>
            <a:pPr algn="ctr"/>
            <a:r>
              <a:rPr lang="pt-BR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Gilberto César</a:t>
            </a:r>
          </a:p>
          <a:p>
            <a:pPr algn="ctr"/>
            <a:r>
              <a:rPr lang="pt-BR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Luís Fernando</a:t>
            </a:r>
          </a:p>
          <a:p>
            <a:pPr algn="ctr"/>
            <a:r>
              <a:rPr lang="pt-BR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Marcos Henrique</a:t>
            </a:r>
          </a:p>
          <a:p>
            <a:pPr algn="ctr"/>
            <a:r>
              <a:rPr lang="pt-BR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Thales Rodrigues</a:t>
            </a:r>
            <a:endParaRPr lang="pt-BR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188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Diagramas de componentes - Nós</a:t>
            </a:r>
            <a:endParaRPr lang="pt-B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/>
              <a:t>Um nó é um objeto físico que representa um recurso de processamento, geralmente tendo capacidades de memória e de processamento. </a:t>
            </a:r>
            <a:endParaRPr lang="pt-BR" dirty="0" smtClean="0"/>
          </a:p>
          <a:p>
            <a:pPr algn="just"/>
            <a:r>
              <a:rPr lang="pt-BR" dirty="0" smtClean="0"/>
              <a:t>Os </a:t>
            </a:r>
            <a:r>
              <a:rPr lang="pt-BR" dirty="0"/>
              <a:t>nós podem consistir em recursos computacionais (hardware), mas também em recursos humanos ou recursos de processamento mecânico. </a:t>
            </a:r>
            <a:endParaRPr lang="pt-BR" dirty="0" smtClean="0"/>
          </a:p>
          <a:p>
            <a:pPr algn="just"/>
            <a:r>
              <a:rPr lang="pt-BR" dirty="0" smtClean="0"/>
              <a:t>Os </a:t>
            </a:r>
            <a:r>
              <a:rPr lang="pt-BR" dirty="0"/>
              <a:t>nós podem ser representados como tipos e como instâncias. Instâncias de nós podem conter instâncias de objetos e de componentes. 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39637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Diagramas de componentes - Nós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/>
              <a:t>Um nó é representado como um cubo tridimensional</a:t>
            </a:r>
            <a:r>
              <a:rPr lang="pt-BR" dirty="0" smtClean="0"/>
              <a:t>.</a:t>
            </a:r>
          </a:p>
          <a:p>
            <a:pPr algn="just"/>
            <a:r>
              <a:rPr lang="pt-BR" dirty="0" smtClean="0"/>
              <a:t>Dois </a:t>
            </a:r>
            <a:r>
              <a:rPr lang="pt-BR" dirty="0"/>
              <a:t>nós podem-se encontrar ligados através de relações de associação. Estas especificam a existência de caminhos de comunicação entre os correspondentes nós e podem ser caracterizadas por um estereótipo, de modo a explicitar o tipo de comunicação envolvido (ex.: o tipo de canal ou o tipo de rede). 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86214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Diagramas de componentes - Nós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130" y="2259171"/>
            <a:ext cx="5539740" cy="37414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5547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Diagramas de componentes - Nós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/>
              <a:t>As propriedades dos nós (ex.: capacidade de memória principal, número de processadores, data de aquisição, entre outros) são representadas por marcas com valores. </a:t>
            </a:r>
            <a:endParaRPr lang="pt-BR" dirty="0" smtClean="0"/>
          </a:p>
          <a:p>
            <a:pPr algn="just"/>
            <a:r>
              <a:rPr lang="pt-BR" dirty="0" smtClean="0"/>
              <a:t>Por </a:t>
            </a:r>
            <a:r>
              <a:rPr lang="pt-BR" dirty="0"/>
              <a:t>outro lado, podem-se definir estereótipos, com ícones correspondentes, para modelar diferentes tipos de recursos de processamento. 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69222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r>
              <a:rPr lang="pt-BR" sz="4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Relações entre Nós e componentes</a:t>
            </a:r>
            <a:endParaRPr lang="pt-BR" sz="43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Um </a:t>
            </a:r>
            <a:r>
              <a:rPr lang="pt-BR" dirty="0"/>
              <a:t>nó pode conter componentes. Tal fato pode ser traduzido pela inclusão dos componentes no símbolo do nó, ou pelo estabelecimento de uma relação de dependência, de estereótipo «</a:t>
            </a:r>
            <a:r>
              <a:rPr lang="pt-BR" dirty="0" err="1"/>
              <a:t>support</a:t>
            </a:r>
            <a:r>
              <a:rPr lang="pt-BR" dirty="0"/>
              <a:t>» entre o nó e os componentes suportados.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18952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Autofit/>
          </a:bodyPr>
          <a:lstStyle/>
          <a:p>
            <a:r>
              <a:rPr lang="pt-BR" sz="43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Relações entre Nós e componentes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2276872"/>
            <a:ext cx="8515350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831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r>
              <a:rPr lang="pt-BR" sz="4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Exemplo Diagrama de Componentes</a:t>
            </a:r>
            <a:endParaRPr lang="pt-BR" sz="43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Considere a aplicação </a:t>
            </a:r>
            <a:r>
              <a:rPr lang="pt-BR" dirty="0" err="1" smtClean="0"/>
              <a:t>WinCOR</a:t>
            </a:r>
            <a:r>
              <a:rPr lang="pt-BR" dirty="0" smtClean="0"/>
              <a:t> desenvolvida sobre ambiente MS-Windows e responsável pela gestão de correspondência (entrada e </a:t>
            </a:r>
            <a:r>
              <a:rPr lang="pt-BR" dirty="0" err="1" smtClean="0"/>
              <a:t>saida</a:t>
            </a:r>
            <a:r>
              <a:rPr lang="pt-BR" dirty="0" smtClean="0"/>
              <a:t>) de uma organização.</a:t>
            </a:r>
          </a:p>
          <a:p>
            <a:r>
              <a:rPr lang="pt-BR" dirty="0" smtClean="0"/>
              <a:t>A aplicação consiste num conjunto variado de componentes de instalação, nomeadamente:</a:t>
            </a:r>
          </a:p>
          <a:p>
            <a:pPr lvl="1"/>
            <a:r>
              <a:rPr lang="pt-BR" dirty="0"/>
              <a:t>w</a:t>
            </a:r>
            <a:r>
              <a:rPr lang="pt-BR" dirty="0" smtClean="0"/>
              <a:t>incor.exe: arquivo que contém o executável da aplicação; </a:t>
            </a:r>
          </a:p>
          <a:p>
            <a:pPr lvl="1"/>
            <a:r>
              <a:rPr lang="pt-BR" dirty="0" smtClean="0"/>
              <a:t>sde32.dll, sdemdb32.dll: bibliotecas com código binário que providenciam funcionalidades adicionais;</a:t>
            </a:r>
          </a:p>
          <a:p>
            <a:pPr lvl="1"/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149416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r>
              <a:rPr lang="pt-BR" sz="4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Exemplo Diagrama de Componentes</a:t>
            </a:r>
            <a:endParaRPr lang="pt-BR" sz="43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pt-BR" dirty="0"/>
              <a:t>w</a:t>
            </a:r>
            <a:r>
              <a:rPr lang="pt-BR" dirty="0" smtClean="0"/>
              <a:t>incor.hlp: arquivo de ajuda sobre a aplicação;</a:t>
            </a:r>
          </a:p>
          <a:p>
            <a:pPr lvl="1"/>
            <a:r>
              <a:rPr lang="pt-BR" dirty="0"/>
              <a:t>w</a:t>
            </a:r>
            <a:r>
              <a:rPr lang="pt-BR" dirty="0" smtClean="0"/>
              <a:t>incor.ini: arquivo de configuração da aplicação;</a:t>
            </a:r>
          </a:p>
          <a:p>
            <a:pPr lvl="1"/>
            <a:r>
              <a:rPr lang="pt-BR" dirty="0" err="1"/>
              <a:t>e</a:t>
            </a:r>
            <a:r>
              <a:rPr lang="pt-BR" dirty="0" err="1" smtClean="0"/>
              <a:t>ntrada.db</a:t>
            </a:r>
            <a:r>
              <a:rPr lang="pt-BR" dirty="0" smtClean="0"/>
              <a:t>, </a:t>
            </a:r>
            <a:r>
              <a:rPr lang="pt-BR" dirty="0" err="1" smtClean="0"/>
              <a:t>saida.db</a:t>
            </a:r>
            <a:r>
              <a:rPr lang="pt-BR" dirty="0" smtClean="0"/>
              <a:t>: arquivo/tabela da base de dados de suporte.</a:t>
            </a:r>
          </a:p>
        </p:txBody>
      </p:sp>
    </p:spTree>
    <p:extLst>
      <p:ext uri="{BB962C8B-B14F-4D97-AF65-F5344CB8AC3E}">
        <p14:creationId xmlns:p14="http://schemas.microsoft.com/office/powerpoint/2010/main" val="23744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r>
              <a:rPr lang="pt-BR" sz="4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Exemplo Diagrama de Componentes</a:t>
            </a:r>
            <a:endParaRPr lang="pt-BR" sz="43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488832" cy="453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4667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368152"/>
          </a:xfrm>
        </p:spPr>
        <p:txBody>
          <a:bodyPr>
            <a:normAutofit/>
          </a:bodyPr>
          <a:lstStyle/>
          <a:p>
            <a:pPr algn="ctr"/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MUITO OBRIGADO!</a:t>
            </a:r>
            <a:endParaRPr lang="pt-B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6155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Diagrama de componentes</a:t>
            </a:r>
            <a:endParaRPr lang="pt-B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 que é um componente?</a:t>
            </a:r>
          </a:p>
          <a:p>
            <a:endParaRPr lang="pt-BR" dirty="0"/>
          </a:p>
          <a:p>
            <a:pPr marL="0" indent="0" algn="ctr">
              <a:buNone/>
            </a:pPr>
            <a:r>
              <a:rPr lang="pt-BR" dirty="0"/>
              <a:t>“Um componente é uma parte física (feita de bits e bytes) e substituível de um sistema, que proporciona a realização de um conjunto de </a:t>
            </a:r>
            <a:r>
              <a:rPr lang="pt-BR" dirty="0" smtClean="0"/>
              <a:t>interfaces.”</a:t>
            </a:r>
          </a:p>
          <a:p>
            <a:pPr marL="0" indent="0">
              <a:buNone/>
            </a:pPr>
            <a:r>
              <a:rPr lang="pt-BR" dirty="0" smtClean="0"/>
              <a:t>	</a:t>
            </a:r>
          </a:p>
          <a:p>
            <a:r>
              <a:rPr lang="pt-BR" dirty="0" smtClean="0"/>
              <a:t>Caixa com </a:t>
            </a:r>
            <a:r>
              <a:rPr lang="pt-BR" i="1" dirty="0" err="1" smtClean="0"/>
              <a:t>tabs</a:t>
            </a:r>
            <a:r>
              <a:rPr lang="pt-BR" i="1" dirty="0" smtClean="0"/>
              <a:t>.</a:t>
            </a:r>
            <a:endParaRPr lang="pt-B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604861"/>
            <a:ext cx="290512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323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Diagrama de componentes</a:t>
            </a:r>
            <a:endParaRPr lang="pt-B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t-BR" dirty="0" smtClean="0"/>
              <a:t>Definem-se pelo menos três tipos distintos de componentes:</a:t>
            </a:r>
          </a:p>
          <a:p>
            <a:pPr lvl="1" algn="just"/>
            <a:r>
              <a:rPr lang="pt-BR" dirty="0"/>
              <a:t>Componentes de instalação: constituem a base dos sistemas executáveis </a:t>
            </a:r>
            <a:r>
              <a:rPr lang="pt-BR" dirty="0" smtClean="0"/>
              <a:t>(DLL</a:t>
            </a:r>
            <a:r>
              <a:rPr lang="pt-BR" dirty="0"/>
              <a:t>, executáveis, controles Active-X, classes Java</a:t>
            </a:r>
            <a:r>
              <a:rPr lang="pt-BR" dirty="0" smtClean="0"/>
              <a:t>).</a:t>
            </a:r>
          </a:p>
          <a:p>
            <a:pPr lvl="1" algn="just"/>
            <a:r>
              <a:rPr lang="pt-BR" dirty="0"/>
              <a:t>Componentes de trabalho: a partir dos quais são criados os componentes de instalação (e.g., arquivos com código fonte, arquivos de dados, documentos</a:t>
            </a:r>
            <a:r>
              <a:rPr lang="pt-BR" dirty="0" smtClean="0"/>
              <a:t>).</a:t>
            </a:r>
          </a:p>
          <a:p>
            <a:pPr lvl="1" algn="just"/>
            <a:r>
              <a:rPr lang="pt-BR" dirty="0"/>
              <a:t>Componentes de execução: criados como resultado da execução de um sistema (e.g., processos, threads, agentes de software).</a:t>
            </a:r>
          </a:p>
        </p:txBody>
      </p:sp>
    </p:spTree>
    <p:extLst>
      <p:ext uri="{BB962C8B-B14F-4D97-AF65-F5344CB8AC3E}">
        <p14:creationId xmlns:p14="http://schemas.microsoft.com/office/powerpoint/2010/main" val="281465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Diagrama de componentes</a:t>
            </a:r>
            <a:endParaRPr lang="pt-B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Representação gráfica:</a:t>
            </a:r>
          </a:p>
          <a:p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82" t="30152" r="29082" b="23058"/>
          <a:stretch/>
        </p:blipFill>
        <p:spPr bwMode="auto">
          <a:xfrm>
            <a:off x="1907704" y="2564904"/>
            <a:ext cx="5558346" cy="34968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56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Componente de Software</a:t>
            </a:r>
            <a:endParaRPr lang="pt-B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/>
              <a:t>Um componente de software é uma parte física de um sistema: existe de fato num determinado computador e não apenas na mente do analista, como acontece com o conceito de classe</a:t>
            </a:r>
            <a:r>
              <a:rPr lang="pt-BR" dirty="0" smtClean="0"/>
              <a:t>.</a:t>
            </a:r>
          </a:p>
          <a:p>
            <a:endParaRPr lang="pt-BR" dirty="0"/>
          </a:p>
          <a:p>
            <a:pPr algn="just"/>
            <a:r>
              <a:rPr lang="pt-BR" dirty="0" smtClean="0"/>
              <a:t>Um </a:t>
            </a:r>
            <a:r>
              <a:rPr lang="pt-BR" dirty="0"/>
              <a:t>componente implementa uma ou mais classes, as quais são representadas dentro do ícone de </a:t>
            </a:r>
            <a:r>
              <a:rPr lang="pt-BR" dirty="0" smtClean="0"/>
              <a:t>componente </a:t>
            </a:r>
            <a:r>
              <a:rPr lang="pt-BR" dirty="0"/>
              <a:t>ou com relações explícitas de dependência de implementação.</a:t>
            </a:r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037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Componente de Software</a:t>
            </a:r>
            <a:endParaRPr lang="pt-B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/>
              <a:t>A UML identifica os seguintes estereótipos para componentes</a:t>
            </a:r>
            <a:r>
              <a:rPr lang="pt-BR" dirty="0" smtClean="0"/>
              <a:t>:</a:t>
            </a:r>
          </a:p>
          <a:p>
            <a:pPr lvl="1" algn="just"/>
            <a:r>
              <a:rPr lang="pt-BR" dirty="0" smtClean="0"/>
              <a:t>«</a:t>
            </a:r>
            <a:r>
              <a:rPr lang="pt-BR" dirty="0" err="1" smtClean="0"/>
              <a:t>document</a:t>
            </a:r>
            <a:r>
              <a:rPr lang="pt-BR" dirty="0"/>
              <a:t>»: denota um documento. </a:t>
            </a:r>
            <a:endParaRPr lang="pt-BR" dirty="0" smtClean="0"/>
          </a:p>
          <a:p>
            <a:pPr lvl="1" algn="just"/>
            <a:r>
              <a:rPr lang="pt-BR" dirty="0" smtClean="0"/>
              <a:t>«</a:t>
            </a:r>
            <a:r>
              <a:rPr lang="pt-BR" dirty="0" err="1"/>
              <a:t>executable</a:t>
            </a:r>
            <a:r>
              <a:rPr lang="pt-BR" dirty="0"/>
              <a:t>»: denota um programa que possa ser executado num nó. </a:t>
            </a:r>
            <a:endParaRPr lang="pt-BR" dirty="0" smtClean="0"/>
          </a:p>
          <a:p>
            <a:pPr lvl="1" algn="just"/>
            <a:r>
              <a:rPr lang="pt-BR" dirty="0" smtClean="0"/>
              <a:t>«</a:t>
            </a:r>
            <a:r>
              <a:rPr lang="pt-BR" dirty="0"/>
              <a:t>file»: denota um documento contendo código fonte ou dados. </a:t>
            </a:r>
            <a:endParaRPr lang="pt-BR" dirty="0" smtClean="0"/>
          </a:p>
          <a:p>
            <a:pPr lvl="1" algn="just"/>
            <a:r>
              <a:rPr lang="pt-BR" dirty="0" smtClean="0"/>
              <a:t>«</a:t>
            </a:r>
            <a:r>
              <a:rPr lang="pt-BR" dirty="0" err="1"/>
              <a:t>library</a:t>
            </a:r>
            <a:r>
              <a:rPr lang="pt-BR" dirty="0"/>
              <a:t>»: denota uma biblioteca dinâmica ou estática</a:t>
            </a:r>
            <a:r>
              <a:rPr lang="pt-BR" dirty="0" smtClean="0"/>
              <a:t>.</a:t>
            </a:r>
          </a:p>
          <a:p>
            <a:pPr lvl="1" algn="just"/>
            <a:r>
              <a:rPr lang="pt-BR" dirty="0" smtClean="0"/>
              <a:t>«</a:t>
            </a:r>
            <a:r>
              <a:rPr lang="pt-BR" dirty="0" err="1"/>
              <a:t>table</a:t>
            </a:r>
            <a:r>
              <a:rPr lang="pt-BR" dirty="0"/>
              <a:t>»: denota uma tabela de uma base de dados. </a:t>
            </a:r>
            <a:endParaRPr lang="pt-BR" dirty="0" smtClean="0"/>
          </a:p>
          <a:p>
            <a:pPr lvl="1" algn="just"/>
            <a:r>
              <a:rPr lang="pt-BR" dirty="0" smtClean="0"/>
              <a:t>«</a:t>
            </a:r>
            <a:r>
              <a:rPr lang="pt-BR" dirty="0" err="1" smtClean="0"/>
              <a:t>database</a:t>
            </a:r>
            <a:r>
              <a:rPr lang="pt-BR" dirty="0" smtClean="0"/>
              <a:t>»: base de dados.</a:t>
            </a:r>
            <a:endParaRPr lang="pt-B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645024"/>
            <a:ext cx="85725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301208"/>
            <a:ext cx="7810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437112"/>
            <a:ext cx="472628" cy="53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805264"/>
            <a:ext cx="7143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744924"/>
            <a:ext cx="510688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0879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Tipos de dependências entre componentes</a:t>
            </a:r>
            <a:endParaRPr lang="pt-B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 smtClean="0"/>
              <a:t>Dependências simples:</a:t>
            </a:r>
          </a:p>
          <a:p>
            <a:pPr lvl="1" algn="just"/>
            <a:r>
              <a:rPr lang="pt-BR" dirty="0" smtClean="0"/>
              <a:t>Entre arquivos com código fonte, para controle de alterações;</a:t>
            </a:r>
          </a:p>
          <a:p>
            <a:pPr lvl="1" algn="just"/>
            <a:r>
              <a:rPr lang="pt-BR" dirty="0" smtClean="0"/>
              <a:t>Entre executáveis e/ou bibliotecas, para gestão de configuração e dependências;</a:t>
            </a:r>
          </a:p>
          <a:p>
            <a:pPr lvl="1" algn="just"/>
            <a:r>
              <a:rPr lang="pt-BR" dirty="0" smtClean="0"/>
              <a:t>Entre executáveis ou bibliotecas e tabelas ou documentos de ajuda por eles usados.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82173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Tipos de dependências entre componentes</a:t>
            </a:r>
            <a:endParaRPr lang="pt-B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pt-BR" dirty="0" smtClean="0"/>
          </a:p>
          <a:p>
            <a:pPr algn="just"/>
            <a:r>
              <a:rPr lang="pt-BR" dirty="0" smtClean="0"/>
              <a:t>Dependências estereotipadas:</a:t>
            </a:r>
          </a:p>
          <a:p>
            <a:pPr lvl="1" algn="just"/>
            <a:r>
              <a:rPr lang="pt-BR" dirty="0" smtClean="0"/>
              <a:t>Estereótipo </a:t>
            </a:r>
            <a:r>
              <a:rPr lang="pt-BR" dirty="0"/>
              <a:t>«hyperlink» - entre páginas </a:t>
            </a:r>
            <a:r>
              <a:rPr lang="pt-BR" dirty="0" err="1"/>
              <a:t>html</a:t>
            </a:r>
            <a:r>
              <a:rPr lang="pt-BR" dirty="0"/>
              <a:t> </a:t>
            </a:r>
            <a:r>
              <a:rPr lang="pt-BR" dirty="0" smtClean="0"/>
              <a:t>ou páginas </a:t>
            </a:r>
            <a:r>
              <a:rPr lang="pt-BR" dirty="0" err="1" smtClean="0"/>
              <a:t>html</a:t>
            </a:r>
            <a:r>
              <a:rPr lang="pt-BR" dirty="0" smtClean="0"/>
              <a:t> e executáveis;</a:t>
            </a:r>
          </a:p>
          <a:p>
            <a:pPr lvl="1" algn="just"/>
            <a:r>
              <a:rPr lang="pt-BR" dirty="0" smtClean="0"/>
              <a:t>Estereótipo </a:t>
            </a:r>
            <a:r>
              <a:rPr lang="pt-BR" dirty="0"/>
              <a:t>«trace</a:t>
            </a:r>
            <a:r>
              <a:rPr lang="pt-BR" dirty="0" smtClean="0"/>
              <a:t>» - entre versões consecutivas do mesmo tipo de componente.</a:t>
            </a:r>
          </a:p>
          <a:p>
            <a:pPr lvl="1" algn="just"/>
            <a:endParaRPr lang="pt-BR" dirty="0" smtClean="0"/>
          </a:p>
          <a:p>
            <a:pPr lvl="1" algn="just"/>
            <a:endParaRPr lang="pt-BR" dirty="0" smtClean="0"/>
          </a:p>
          <a:p>
            <a:pPr marL="393192" lvl="1" indent="0" algn="just">
              <a:buNone/>
            </a:pPr>
            <a:r>
              <a:rPr lang="pt-BR" dirty="0" smtClean="0"/>
              <a:t>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4665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Composição e agrupamento de componentes</a:t>
            </a:r>
            <a:endParaRPr lang="pt-B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 smtClean="0"/>
              <a:t>Os </a:t>
            </a:r>
            <a:r>
              <a:rPr lang="pt-BR" dirty="0"/>
              <a:t>componentes são para compor (montar), criando componentes maiores ou sistemas </a:t>
            </a:r>
            <a:r>
              <a:rPr lang="pt-BR" dirty="0" smtClean="0"/>
              <a:t>inteiros.</a:t>
            </a:r>
          </a:p>
          <a:p>
            <a:pPr algn="just"/>
            <a:r>
              <a:rPr lang="pt-BR" dirty="0" smtClean="0"/>
              <a:t>Exemplos:</a:t>
            </a:r>
          </a:p>
          <a:p>
            <a:pPr lvl="1" algn="just"/>
            <a:r>
              <a:rPr lang="pt-BR" dirty="0"/>
              <a:t>Base de dados composta por </a:t>
            </a:r>
            <a:r>
              <a:rPr lang="pt-BR" dirty="0" smtClean="0"/>
              <a:t>tabelas;</a:t>
            </a:r>
          </a:p>
          <a:p>
            <a:pPr lvl="1" algn="just"/>
            <a:r>
              <a:rPr lang="pt-BR" dirty="0"/>
              <a:t>Biblioteca dinâmica (</a:t>
            </a:r>
            <a:r>
              <a:rPr lang="pt-BR" dirty="0" err="1"/>
              <a:t>dll</a:t>
            </a:r>
            <a:r>
              <a:rPr lang="pt-BR" dirty="0"/>
              <a:t>) composta por componentes COM</a:t>
            </a:r>
            <a:r>
              <a:rPr lang="pt-BR" dirty="0" smtClean="0"/>
              <a:t>+.</a:t>
            </a:r>
          </a:p>
          <a:p>
            <a:pPr algn="just"/>
            <a:r>
              <a:rPr lang="pt-BR" dirty="0" smtClean="0"/>
              <a:t>No </a:t>
            </a:r>
            <a:r>
              <a:rPr lang="pt-BR" dirty="0"/>
              <a:t>caso de agrupamentos de componentes que não criam componentes (físicos) maiores, usar pacotes de </a:t>
            </a:r>
            <a:r>
              <a:rPr lang="pt-BR" dirty="0" smtClean="0"/>
              <a:t>componentes. </a:t>
            </a:r>
            <a:endParaRPr lang="pt-B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79670"/>
            <a:ext cx="8208912" cy="4598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1056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213</TotalTime>
  <Words>780</Words>
  <Application>Microsoft Office PowerPoint</Application>
  <PresentationFormat>Apresentação no Ecrã (4:3)</PresentationFormat>
  <Paragraphs>79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19</vt:i4>
      </vt:variant>
    </vt:vector>
  </HeadingPairs>
  <TitlesOfParts>
    <vt:vector size="20" baseType="lpstr">
      <vt:lpstr>Fluxo</vt:lpstr>
      <vt:lpstr>Diagrama de componentes UML</vt:lpstr>
      <vt:lpstr>Diagrama de componentes</vt:lpstr>
      <vt:lpstr>Diagrama de componentes</vt:lpstr>
      <vt:lpstr>Diagrama de componentes</vt:lpstr>
      <vt:lpstr>Componente de Software</vt:lpstr>
      <vt:lpstr>Componente de Software</vt:lpstr>
      <vt:lpstr>Tipos de dependências entre componentes</vt:lpstr>
      <vt:lpstr>Tipos de dependências entre componentes</vt:lpstr>
      <vt:lpstr>Composição e agrupamento de componentes</vt:lpstr>
      <vt:lpstr>Diagramas de componentes - Nós</vt:lpstr>
      <vt:lpstr>Diagramas de componentes - Nós</vt:lpstr>
      <vt:lpstr>Diagramas de componentes - Nós</vt:lpstr>
      <vt:lpstr>Diagramas de componentes - Nós</vt:lpstr>
      <vt:lpstr>Relações entre Nós e componentes</vt:lpstr>
      <vt:lpstr>Relações entre Nós e componentes</vt:lpstr>
      <vt:lpstr>Exemplo Diagrama de Componentes</vt:lpstr>
      <vt:lpstr>Exemplo Diagrama de Componentes</vt:lpstr>
      <vt:lpstr>Exemplo Diagrama de Componentes</vt:lpstr>
      <vt:lpstr>MUITO OBRIGADO!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história da educação dos surdos no Brasil e no mundo</dc:title>
  <dc:creator>Marcos Henrique Borges</dc:creator>
  <cp:lastModifiedBy>informatica</cp:lastModifiedBy>
  <cp:revision>22</cp:revision>
  <dcterms:created xsi:type="dcterms:W3CDTF">2015-10-26T01:02:32Z</dcterms:created>
  <dcterms:modified xsi:type="dcterms:W3CDTF">2015-11-27T13:28:57Z</dcterms:modified>
</cp:coreProperties>
</file>